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25"/>
  </p:notesMasterIdLst>
  <p:handoutMasterIdLst>
    <p:handoutMasterId r:id="rId26"/>
  </p:handoutMasterIdLst>
  <p:sldIdLst>
    <p:sldId id="256" r:id="rId5"/>
    <p:sldId id="277" r:id="rId6"/>
    <p:sldId id="278" r:id="rId7"/>
    <p:sldId id="295" r:id="rId8"/>
    <p:sldId id="261" r:id="rId9"/>
    <p:sldId id="270" r:id="rId10"/>
    <p:sldId id="264" r:id="rId11"/>
    <p:sldId id="296" r:id="rId12"/>
    <p:sldId id="297" r:id="rId13"/>
    <p:sldId id="298" r:id="rId14"/>
    <p:sldId id="299" r:id="rId15"/>
    <p:sldId id="300" r:id="rId16"/>
    <p:sldId id="303" r:id="rId17"/>
    <p:sldId id="301" r:id="rId18"/>
    <p:sldId id="302" r:id="rId19"/>
    <p:sldId id="304" r:id="rId20"/>
    <p:sldId id="305" r:id="rId21"/>
    <p:sldId id="306" r:id="rId22"/>
    <p:sldId id="307" r:id="rId23"/>
    <p:sldId id="30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Світли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Помір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150" d="100"/>
          <a:sy n="150" d="100"/>
        </p:scale>
        <p:origin x="702" y="12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84612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4A1DC-0961-6347-263D-ACEDE46EBFD8}"/>
            </a:ext>
          </a:extLst>
        </p:cNvPr>
        <p:cNvGrpSpPr/>
        <p:nvPr/>
      </p:nvGrpSpPr>
      <p:grpSpPr>
        <a:xfrm>
          <a:off x="0" y="0"/>
          <a:ext cx="0" cy="0"/>
          <a:chOff x="0" y="0"/>
          <a:chExt cx="0" cy="0"/>
        </a:xfrm>
      </p:grpSpPr>
      <p:sp>
        <p:nvSpPr>
          <p:cNvPr id="2" name="Місце для зображення 1">
            <a:extLst>
              <a:ext uri="{FF2B5EF4-FFF2-40B4-BE49-F238E27FC236}">
                <a16:creationId xmlns:a16="http://schemas.microsoft.com/office/drawing/2014/main" id="{52AC495A-1859-6758-42C4-E509801CAFB3}"/>
              </a:ext>
            </a:extLst>
          </p:cNvPr>
          <p:cNvSpPr>
            <a:spLocks noGrp="1" noRot="1" noChangeAspect="1"/>
          </p:cNvSpPr>
          <p:nvPr>
            <p:ph type="sldImg"/>
          </p:nvPr>
        </p:nvSpPr>
        <p:spPr/>
      </p:sp>
      <p:sp>
        <p:nvSpPr>
          <p:cNvPr id="3" name="Місце для нотаток 2">
            <a:extLst>
              <a:ext uri="{FF2B5EF4-FFF2-40B4-BE49-F238E27FC236}">
                <a16:creationId xmlns:a16="http://schemas.microsoft.com/office/drawing/2014/main" id="{64A1BF12-236E-A09B-2513-7F6666155022}"/>
              </a:ext>
            </a:extLst>
          </p:cNvPr>
          <p:cNvSpPr>
            <a:spLocks noGrp="1"/>
          </p:cNvSpPr>
          <p:nvPr>
            <p:ph type="body" idx="1"/>
          </p:nvPr>
        </p:nvSpPr>
        <p:spPr/>
        <p:txBody>
          <a:bodyPr/>
          <a:lstStyle/>
          <a:p>
            <a:endParaRPr lang="uk-UA" dirty="0"/>
          </a:p>
        </p:txBody>
      </p:sp>
      <p:sp>
        <p:nvSpPr>
          <p:cNvPr id="4" name="Місце для номера слайда 3">
            <a:extLst>
              <a:ext uri="{FF2B5EF4-FFF2-40B4-BE49-F238E27FC236}">
                <a16:creationId xmlns:a16="http://schemas.microsoft.com/office/drawing/2014/main" id="{B0E27F90-A15F-200C-E959-AB3B56BABE5A}"/>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554272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Pasha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Pasha and Stanislav:</a:t>
            </a:r>
          </a:p>
          <a:p>
            <a:r>
              <a:rPr lang="en-US" dirty="0"/>
              <a:t>Pasha completes a course and participates in a challenge: "Write Your First SQL Query."</a:t>
            </a:r>
          </a:p>
          <a:p>
            <a:r>
              <a:rPr lang="en-US" dirty="0"/>
              <a:t>Stanislav tracks student progress and publishes the weekly leaderboard.</a:t>
            </a:r>
          </a:p>
          <a:p>
            <a:r>
              <a:rPr lang="en-US" dirty="0"/>
              <a:t>Pasha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81F683-98E3-0683-C898-3F3539754AA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67076F49-8A18-7D49-C57F-CA05C4111D8A}"/>
              </a:ext>
            </a:extLst>
          </p:cNvPr>
          <p:cNvSpPr>
            <a:spLocks noGrp="1"/>
          </p:cNvSpPr>
          <p:nvPr>
            <p:ph type="body" sz="quarter" idx="13"/>
          </p:nvPr>
        </p:nvSpPr>
        <p:spPr>
          <a:xfrm>
            <a:off x="1486205" y="1406767"/>
            <a:ext cx="4031945" cy="507224"/>
          </a:xfrm>
        </p:spPr>
        <p:txBody>
          <a:bodyPr>
            <a:normAutofit fontScale="92500" lnSpcReduction="20000"/>
          </a:bodyPr>
          <a:lstStyle/>
          <a:p>
            <a:r>
              <a:rPr lang="en-US" sz="1800" b="1" dirty="0"/>
              <a:t>Personalized course recommendations</a:t>
            </a:r>
            <a:endParaRPr lang="uk-UA" sz="1800" b="1" dirty="0"/>
          </a:p>
        </p:txBody>
      </p:sp>
      <p:sp>
        <p:nvSpPr>
          <p:cNvPr id="4" name="Місце для тексту 3">
            <a:extLst>
              <a:ext uri="{FF2B5EF4-FFF2-40B4-BE49-F238E27FC236}">
                <a16:creationId xmlns:a16="http://schemas.microsoft.com/office/drawing/2014/main" id="{AB3EB9FE-BAE9-1C42-2C1E-DBBEC93FECB1}"/>
              </a:ext>
            </a:extLst>
          </p:cNvPr>
          <p:cNvSpPr>
            <a:spLocks noGrp="1"/>
          </p:cNvSpPr>
          <p:nvPr>
            <p:ph type="body" sz="quarter" idx="15"/>
          </p:nvPr>
        </p:nvSpPr>
        <p:spPr>
          <a:xfrm>
            <a:off x="1485969" y="1913992"/>
            <a:ext cx="4031030" cy="1057308"/>
          </a:xfrm>
        </p:spPr>
        <p:txBody>
          <a:bodyPr>
            <a:normAutofit/>
          </a:bodyPr>
          <a:lstStyle/>
          <a:p>
            <a:r>
              <a:rPr lang="en-US" sz="1600" dirty="0"/>
              <a:t>The system should analyze user activity and suggest courses relevant to their interests.</a:t>
            </a:r>
            <a:endParaRPr lang="uk-UA" sz="1600" dirty="0"/>
          </a:p>
        </p:txBody>
      </p:sp>
      <p:sp>
        <p:nvSpPr>
          <p:cNvPr id="5" name="Місце для тексту 4">
            <a:extLst>
              <a:ext uri="{FF2B5EF4-FFF2-40B4-BE49-F238E27FC236}">
                <a16:creationId xmlns:a16="http://schemas.microsoft.com/office/drawing/2014/main" id="{99157F9E-B151-7CA5-D90C-1FC52E72A4D0}"/>
              </a:ext>
            </a:extLst>
          </p:cNvPr>
          <p:cNvSpPr>
            <a:spLocks noGrp="1"/>
          </p:cNvSpPr>
          <p:nvPr>
            <p:ph type="body" sz="quarter" idx="16"/>
          </p:nvPr>
        </p:nvSpPr>
        <p:spPr>
          <a:xfrm>
            <a:off x="6673309" y="1406767"/>
            <a:ext cx="4031945" cy="365125"/>
          </a:xfrm>
        </p:spPr>
        <p:txBody>
          <a:bodyPr>
            <a:normAutofit/>
          </a:bodyPr>
          <a:lstStyle/>
          <a:p>
            <a:r>
              <a:rPr lang="en-US" sz="1700" b="1" dirty="0"/>
              <a:t>Social features</a:t>
            </a:r>
            <a:endParaRPr lang="uk-UA" sz="1700" b="1" dirty="0"/>
          </a:p>
        </p:txBody>
      </p:sp>
      <p:sp>
        <p:nvSpPr>
          <p:cNvPr id="6" name="Місце для тексту 5">
            <a:extLst>
              <a:ext uri="{FF2B5EF4-FFF2-40B4-BE49-F238E27FC236}">
                <a16:creationId xmlns:a16="http://schemas.microsoft.com/office/drawing/2014/main" id="{5DF17571-9BD9-FAAA-470C-692C2A81D13E}"/>
              </a:ext>
            </a:extLst>
          </p:cNvPr>
          <p:cNvSpPr>
            <a:spLocks noGrp="1"/>
          </p:cNvSpPr>
          <p:nvPr>
            <p:ph type="body" sz="quarter" idx="17"/>
          </p:nvPr>
        </p:nvSpPr>
        <p:spPr>
          <a:xfrm>
            <a:off x="6673448" y="1913992"/>
            <a:ext cx="4031030" cy="1057308"/>
          </a:xfrm>
        </p:spPr>
        <p:txBody>
          <a:bodyPr>
            <a:normAutofit/>
          </a:bodyPr>
          <a:lstStyle/>
          <a:p>
            <a:r>
              <a:rPr lang="en-US" sz="1600" dirty="0"/>
              <a:t>Enable users to share achievements, participate in challenges, and collaborate with others.</a:t>
            </a:r>
            <a:endParaRPr lang="uk-UA" sz="1600" dirty="0"/>
          </a:p>
        </p:txBody>
      </p:sp>
      <p:sp>
        <p:nvSpPr>
          <p:cNvPr id="7" name="Місце для тексту 6">
            <a:extLst>
              <a:ext uri="{FF2B5EF4-FFF2-40B4-BE49-F238E27FC236}">
                <a16:creationId xmlns:a16="http://schemas.microsoft.com/office/drawing/2014/main" id="{9821BC7F-F352-38B2-1F6F-E9AC9589CC0A}"/>
              </a:ext>
            </a:extLst>
          </p:cNvPr>
          <p:cNvSpPr>
            <a:spLocks noGrp="1"/>
          </p:cNvSpPr>
          <p:nvPr>
            <p:ph type="body" sz="quarter" idx="18"/>
          </p:nvPr>
        </p:nvSpPr>
        <p:spPr>
          <a:xfrm>
            <a:off x="1486204" y="3163075"/>
            <a:ext cx="4031945" cy="365125"/>
          </a:xfrm>
        </p:spPr>
        <p:txBody>
          <a:bodyPr>
            <a:normAutofit/>
          </a:bodyPr>
          <a:lstStyle/>
          <a:p>
            <a:r>
              <a:rPr lang="en-US" sz="1700" b="1" dirty="0"/>
              <a:t>Interactive assignments</a:t>
            </a:r>
            <a:endParaRPr lang="uk-UA" sz="1700" b="1" dirty="0"/>
          </a:p>
        </p:txBody>
      </p:sp>
      <p:sp>
        <p:nvSpPr>
          <p:cNvPr id="8" name="Місце для тексту 7">
            <a:extLst>
              <a:ext uri="{FF2B5EF4-FFF2-40B4-BE49-F238E27FC236}">
                <a16:creationId xmlns:a16="http://schemas.microsoft.com/office/drawing/2014/main" id="{595C7B36-36D7-F2B0-DF6A-4477C15A8CEB}"/>
              </a:ext>
            </a:extLst>
          </p:cNvPr>
          <p:cNvSpPr>
            <a:spLocks noGrp="1"/>
          </p:cNvSpPr>
          <p:nvPr>
            <p:ph type="body" sz="quarter" idx="19"/>
          </p:nvPr>
        </p:nvSpPr>
        <p:spPr>
          <a:xfrm>
            <a:off x="1486717" y="3670300"/>
            <a:ext cx="4031030" cy="1057308"/>
          </a:xfrm>
        </p:spPr>
        <p:txBody>
          <a:bodyPr>
            <a:normAutofit/>
          </a:bodyPr>
          <a:lstStyle/>
          <a:p>
            <a:r>
              <a:rPr lang="en-US" sz="1600" dirty="0"/>
              <a:t>Provide users with practical tasks they can complete to reinforce their skills.</a:t>
            </a:r>
            <a:endParaRPr lang="uk-UA" sz="1600" dirty="0"/>
          </a:p>
        </p:txBody>
      </p:sp>
      <p:sp>
        <p:nvSpPr>
          <p:cNvPr id="9" name="Місце для тексту 8">
            <a:extLst>
              <a:ext uri="{FF2B5EF4-FFF2-40B4-BE49-F238E27FC236}">
                <a16:creationId xmlns:a16="http://schemas.microsoft.com/office/drawing/2014/main" id="{A3674614-F918-5925-4618-C5708141C453}"/>
              </a:ext>
            </a:extLst>
          </p:cNvPr>
          <p:cNvSpPr>
            <a:spLocks noGrp="1"/>
          </p:cNvSpPr>
          <p:nvPr>
            <p:ph type="body" sz="quarter" idx="23"/>
          </p:nvPr>
        </p:nvSpPr>
        <p:spPr>
          <a:xfrm>
            <a:off x="6672935" y="3163075"/>
            <a:ext cx="4031945" cy="365125"/>
          </a:xfrm>
        </p:spPr>
        <p:txBody>
          <a:bodyPr>
            <a:normAutofit/>
          </a:bodyPr>
          <a:lstStyle/>
          <a:p>
            <a:r>
              <a:rPr lang="en-US" sz="1700" b="1" dirty="0"/>
              <a:t>Course creation for instructors</a:t>
            </a:r>
            <a:endParaRPr lang="uk-UA" sz="1700" b="1" dirty="0"/>
          </a:p>
        </p:txBody>
      </p:sp>
      <p:sp>
        <p:nvSpPr>
          <p:cNvPr id="10" name="Місце для тексту 9">
            <a:extLst>
              <a:ext uri="{FF2B5EF4-FFF2-40B4-BE49-F238E27FC236}">
                <a16:creationId xmlns:a16="http://schemas.microsoft.com/office/drawing/2014/main" id="{0C417449-D0FC-9918-D71C-7D4AE1274C9E}"/>
              </a:ext>
            </a:extLst>
          </p:cNvPr>
          <p:cNvSpPr>
            <a:spLocks noGrp="1"/>
          </p:cNvSpPr>
          <p:nvPr>
            <p:ph type="body" sz="quarter" idx="24"/>
          </p:nvPr>
        </p:nvSpPr>
        <p:spPr>
          <a:xfrm>
            <a:off x="6673448" y="3670300"/>
            <a:ext cx="4031030" cy="1057308"/>
          </a:xfrm>
        </p:spPr>
        <p:txBody>
          <a:bodyPr>
            <a:normAutofit/>
          </a:bodyPr>
          <a:lstStyle/>
          <a:p>
            <a:r>
              <a:rPr lang="en-US" sz="1600" dirty="0"/>
              <a:t>The platform should allow instructors to easily create micro-courses and track student progress.</a:t>
            </a:r>
            <a:endParaRPr lang="uk-UA" sz="1600" dirty="0"/>
          </a:p>
        </p:txBody>
      </p:sp>
      <p:sp>
        <p:nvSpPr>
          <p:cNvPr id="16" name="Місце для тексту 6">
            <a:extLst>
              <a:ext uri="{FF2B5EF4-FFF2-40B4-BE49-F238E27FC236}">
                <a16:creationId xmlns:a16="http://schemas.microsoft.com/office/drawing/2014/main" id="{8898949C-C0F9-E82F-91CF-EBD202B25BD9}"/>
              </a:ext>
            </a:extLst>
          </p:cNvPr>
          <p:cNvSpPr txBox="1">
            <a:spLocks/>
          </p:cNvSpPr>
          <p:nvPr/>
        </p:nvSpPr>
        <p:spPr>
          <a:xfrm>
            <a:off x="1485969" y="4944009"/>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Online and offline availability</a:t>
            </a:r>
            <a:endParaRPr lang="uk-UA" sz="1700" b="1" dirty="0"/>
          </a:p>
        </p:txBody>
      </p:sp>
      <p:sp>
        <p:nvSpPr>
          <p:cNvPr id="17" name="Місце для тексту 7">
            <a:extLst>
              <a:ext uri="{FF2B5EF4-FFF2-40B4-BE49-F238E27FC236}">
                <a16:creationId xmlns:a16="http://schemas.microsoft.com/office/drawing/2014/main" id="{8E4E60F9-603C-5129-EFF7-C6B9F1236EAD}"/>
              </a:ext>
            </a:extLst>
          </p:cNvPr>
          <p:cNvSpPr txBox="1">
            <a:spLocks/>
          </p:cNvSpPr>
          <p:nvPr/>
        </p:nvSpPr>
        <p:spPr>
          <a:xfrm>
            <a:off x="1486482"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Courses should be accessible both online and offline on mobile devices.</a:t>
            </a:r>
            <a:endParaRPr lang="uk-UA" sz="1600" dirty="0"/>
          </a:p>
        </p:txBody>
      </p:sp>
      <p:sp>
        <p:nvSpPr>
          <p:cNvPr id="18" name="Місце для тексту 8">
            <a:extLst>
              <a:ext uri="{FF2B5EF4-FFF2-40B4-BE49-F238E27FC236}">
                <a16:creationId xmlns:a16="http://schemas.microsoft.com/office/drawing/2014/main" id="{07D72D9C-079A-79CF-F9F0-EE027B25F363}"/>
              </a:ext>
            </a:extLst>
          </p:cNvPr>
          <p:cNvSpPr txBox="1">
            <a:spLocks/>
          </p:cNvSpPr>
          <p:nvPr/>
        </p:nvSpPr>
        <p:spPr>
          <a:xfrm>
            <a:off x="6672935" y="4944009"/>
            <a:ext cx="4031945" cy="507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Gamification of the learning process</a:t>
            </a:r>
            <a:endParaRPr lang="uk-UA" sz="1700" b="1" dirty="0"/>
          </a:p>
        </p:txBody>
      </p:sp>
      <p:sp>
        <p:nvSpPr>
          <p:cNvPr id="19" name="Місце для тексту 9">
            <a:extLst>
              <a:ext uri="{FF2B5EF4-FFF2-40B4-BE49-F238E27FC236}">
                <a16:creationId xmlns:a16="http://schemas.microsoft.com/office/drawing/2014/main" id="{4870878A-659C-01DC-0CAE-FF97BF25C32A}"/>
              </a:ext>
            </a:extLst>
          </p:cNvPr>
          <p:cNvSpPr txBox="1">
            <a:spLocks/>
          </p:cNvSpPr>
          <p:nvPr/>
        </p:nvSpPr>
        <p:spPr>
          <a:xfrm>
            <a:off x="6673448"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Implement a system of challenges and leaderboards to boost user motivation.</a:t>
            </a:r>
            <a:endParaRPr lang="uk-UA" sz="1600" dirty="0"/>
          </a:p>
        </p:txBody>
      </p:sp>
    </p:spTree>
    <p:extLst>
      <p:ext uri="{BB962C8B-B14F-4D97-AF65-F5344CB8AC3E}">
        <p14:creationId xmlns:p14="http://schemas.microsoft.com/office/powerpoint/2010/main" val="318376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116C-94B0-8BC5-BD69-7AB9B2C8FB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0552F2-CAA4-2D64-8978-BC958982E64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A9287794-F26B-BF13-F241-D207972051D2}"/>
              </a:ext>
            </a:extLst>
          </p:cNvPr>
          <p:cNvSpPr>
            <a:spLocks noGrp="1"/>
          </p:cNvSpPr>
          <p:nvPr>
            <p:ph type="body" sz="quarter" idx="13"/>
          </p:nvPr>
        </p:nvSpPr>
        <p:spPr>
          <a:xfrm>
            <a:off x="4029227" y="1406767"/>
            <a:ext cx="4031945" cy="507224"/>
          </a:xfrm>
        </p:spPr>
        <p:txBody>
          <a:bodyPr>
            <a:normAutofit/>
          </a:bodyPr>
          <a:lstStyle/>
          <a:p>
            <a:r>
              <a:rPr lang="en-US" sz="1700" b="1" dirty="0"/>
              <a:t>High performance</a:t>
            </a:r>
            <a:endParaRPr lang="uk-UA" sz="1700" b="1" dirty="0"/>
          </a:p>
        </p:txBody>
      </p:sp>
      <p:sp>
        <p:nvSpPr>
          <p:cNvPr id="4" name="Місце для тексту 3">
            <a:extLst>
              <a:ext uri="{FF2B5EF4-FFF2-40B4-BE49-F238E27FC236}">
                <a16:creationId xmlns:a16="http://schemas.microsoft.com/office/drawing/2014/main" id="{4F26E2BE-77C0-B0B0-3839-E776CABA0D35}"/>
              </a:ext>
            </a:extLst>
          </p:cNvPr>
          <p:cNvSpPr>
            <a:spLocks noGrp="1"/>
          </p:cNvSpPr>
          <p:nvPr>
            <p:ph type="body" sz="quarter" idx="15"/>
          </p:nvPr>
        </p:nvSpPr>
        <p:spPr>
          <a:xfrm>
            <a:off x="4028991" y="1913992"/>
            <a:ext cx="4031030" cy="1057308"/>
          </a:xfrm>
        </p:spPr>
        <p:txBody>
          <a:bodyPr>
            <a:normAutofit/>
          </a:bodyPr>
          <a:lstStyle/>
          <a:p>
            <a:r>
              <a:rPr lang="en-US" sz="1600" dirty="0"/>
              <a:t>Ensure fast page and material loading, even with a high number of users.</a:t>
            </a:r>
            <a:endParaRPr lang="uk-UA" sz="1600" dirty="0"/>
          </a:p>
        </p:txBody>
      </p:sp>
      <p:sp>
        <p:nvSpPr>
          <p:cNvPr id="7" name="Місце для тексту 6">
            <a:extLst>
              <a:ext uri="{FF2B5EF4-FFF2-40B4-BE49-F238E27FC236}">
                <a16:creationId xmlns:a16="http://schemas.microsoft.com/office/drawing/2014/main" id="{3DA788AB-DB26-9E50-9C55-AD7440EF9BB8}"/>
              </a:ext>
            </a:extLst>
          </p:cNvPr>
          <p:cNvSpPr>
            <a:spLocks noGrp="1"/>
          </p:cNvSpPr>
          <p:nvPr>
            <p:ph type="body" sz="quarter" idx="18"/>
          </p:nvPr>
        </p:nvSpPr>
        <p:spPr>
          <a:xfrm>
            <a:off x="4028076" y="2971300"/>
            <a:ext cx="4031945" cy="365125"/>
          </a:xfrm>
        </p:spPr>
        <p:txBody>
          <a:bodyPr>
            <a:normAutofit/>
          </a:bodyPr>
          <a:lstStyle/>
          <a:p>
            <a:r>
              <a:rPr lang="en-US" sz="1700" b="1" dirty="0"/>
              <a:t>Usability</a:t>
            </a:r>
            <a:endParaRPr lang="uk-UA" sz="1700" b="1" dirty="0"/>
          </a:p>
        </p:txBody>
      </p:sp>
      <p:sp>
        <p:nvSpPr>
          <p:cNvPr id="8" name="Місце для тексту 7">
            <a:extLst>
              <a:ext uri="{FF2B5EF4-FFF2-40B4-BE49-F238E27FC236}">
                <a16:creationId xmlns:a16="http://schemas.microsoft.com/office/drawing/2014/main" id="{62F792B1-DD3A-96AE-3B6D-D161221D34B9}"/>
              </a:ext>
            </a:extLst>
          </p:cNvPr>
          <p:cNvSpPr>
            <a:spLocks noGrp="1"/>
          </p:cNvSpPr>
          <p:nvPr>
            <p:ph type="body" sz="quarter" idx="19"/>
          </p:nvPr>
        </p:nvSpPr>
        <p:spPr>
          <a:xfrm>
            <a:off x="4028589" y="3478525"/>
            <a:ext cx="4031030" cy="1057308"/>
          </a:xfrm>
        </p:spPr>
        <p:txBody>
          <a:bodyPr>
            <a:normAutofit/>
          </a:bodyPr>
          <a:lstStyle/>
          <a:p>
            <a:r>
              <a:rPr lang="en-US" sz="1600" dirty="0"/>
              <a:t>The interface should be intuitive and suitable for both students and instructors.</a:t>
            </a:r>
            <a:endParaRPr lang="uk-UA" sz="1600" dirty="0"/>
          </a:p>
        </p:txBody>
      </p:sp>
      <p:sp>
        <p:nvSpPr>
          <p:cNvPr id="16" name="Місце для тексту 6">
            <a:extLst>
              <a:ext uri="{FF2B5EF4-FFF2-40B4-BE49-F238E27FC236}">
                <a16:creationId xmlns:a16="http://schemas.microsoft.com/office/drawing/2014/main" id="{EE2EF756-6FDA-4EF0-73C3-C5976B47E594}"/>
              </a:ext>
            </a:extLst>
          </p:cNvPr>
          <p:cNvSpPr txBox="1">
            <a:spLocks/>
          </p:cNvSpPr>
          <p:nvPr/>
        </p:nvSpPr>
        <p:spPr>
          <a:xfrm>
            <a:off x="4027674" y="4515541"/>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security</a:t>
            </a:r>
            <a:endParaRPr lang="uk-UA" sz="1700" b="1" dirty="0"/>
          </a:p>
        </p:txBody>
      </p:sp>
      <p:sp>
        <p:nvSpPr>
          <p:cNvPr id="17" name="Місце для тексту 7">
            <a:extLst>
              <a:ext uri="{FF2B5EF4-FFF2-40B4-BE49-F238E27FC236}">
                <a16:creationId xmlns:a16="http://schemas.microsoft.com/office/drawing/2014/main" id="{9451928D-A96A-6644-E60D-37EB35E8B708}"/>
              </a:ext>
            </a:extLst>
          </p:cNvPr>
          <p:cNvSpPr txBox="1">
            <a:spLocks/>
          </p:cNvSpPr>
          <p:nvPr/>
        </p:nvSpPr>
        <p:spPr>
          <a:xfrm>
            <a:off x="4028187" y="5022766"/>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Protect users' personal information and ensure the security of payment data.</a:t>
            </a:r>
            <a:endParaRPr lang="uk-UA" sz="1600" dirty="0"/>
          </a:p>
        </p:txBody>
      </p:sp>
    </p:spTree>
    <p:extLst>
      <p:ext uri="{BB962C8B-B14F-4D97-AF65-F5344CB8AC3E}">
        <p14:creationId xmlns:p14="http://schemas.microsoft.com/office/powerpoint/2010/main" val="66429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9DDB2B-781E-F965-4BCC-0A8E31403B45}"/>
              </a:ext>
            </a:extLst>
          </p:cNvPr>
          <p:cNvSpPr>
            <a:spLocks noGrp="1"/>
          </p:cNvSpPr>
          <p:nvPr>
            <p:ph type="title"/>
          </p:nvPr>
        </p:nvSpPr>
        <p:spPr/>
        <p:txBody>
          <a:bodyPr/>
          <a:lstStyle/>
          <a:p>
            <a:r>
              <a:rPr lang="en-US" dirty="0"/>
              <a:t>Project team</a:t>
            </a:r>
            <a:endParaRPr lang="uk-UA" dirty="0"/>
          </a:p>
        </p:txBody>
      </p:sp>
      <p:graphicFrame>
        <p:nvGraphicFramePr>
          <p:cNvPr id="7" name="Місце для вмісту 6">
            <a:extLst>
              <a:ext uri="{FF2B5EF4-FFF2-40B4-BE49-F238E27FC236}">
                <a16:creationId xmlns:a16="http://schemas.microsoft.com/office/drawing/2014/main" id="{8DE1AE15-A0D7-EA1D-6225-97ACB6FC2E07}"/>
              </a:ext>
            </a:extLst>
          </p:cNvPr>
          <p:cNvGraphicFramePr>
            <a:graphicFrameLocks noGrp="1"/>
          </p:cNvGraphicFramePr>
          <p:nvPr>
            <p:ph sz="quarter" idx="16"/>
            <p:extLst>
              <p:ext uri="{D42A27DB-BD31-4B8C-83A1-F6EECF244321}">
                <p14:modId xmlns:p14="http://schemas.microsoft.com/office/powerpoint/2010/main" val="2818762280"/>
              </p:ext>
            </p:extLst>
          </p:nvPr>
        </p:nvGraphicFramePr>
        <p:xfrm>
          <a:off x="2286000" y="1452283"/>
          <a:ext cx="7873253" cy="4881284"/>
        </p:xfrm>
        <a:graphic>
          <a:graphicData uri="http://schemas.openxmlformats.org/drawingml/2006/table">
            <a:tbl>
              <a:tblPr firstRow="1" firstCol="1">
                <a:tableStyleId>{5C22544A-7EE6-4342-B048-85BDC9FD1C3A}</a:tableStyleId>
              </a:tblPr>
              <a:tblGrid>
                <a:gridCol w="1711768">
                  <a:extLst>
                    <a:ext uri="{9D8B030D-6E8A-4147-A177-3AD203B41FA5}">
                      <a16:colId xmlns:a16="http://schemas.microsoft.com/office/drawing/2014/main" val="3583150747"/>
                    </a:ext>
                  </a:extLst>
                </a:gridCol>
                <a:gridCol w="6161485">
                  <a:extLst>
                    <a:ext uri="{9D8B030D-6E8A-4147-A177-3AD203B41FA5}">
                      <a16:colId xmlns:a16="http://schemas.microsoft.com/office/drawing/2014/main" val="2717739875"/>
                    </a:ext>
                  </a:extLst>
                </a:gridCol>
              </a:tblGrid>
              <a:tr h="279340">
                <a:tc>
                  <a:txBody>
                    <a:bodyPr/>
                    <a:lstStyle/>
                    <a:p>
                      <a:pPr algn="ctr">
                        <a:lnSpc>
                          <a:spcPct val="116000"/>
                        </a:lnSpc>
                        <a:spcAft>
                          <a:spcPts val="800"/>
                        </a:spcAft>
                      </a:pPr>
                      <a:r>
                        <a:rPr lang="pl-PL" sz="1200" dirty="0">
                          <a:solidFill>
                            <a:sysClr val="windowText" lastClr="000000"/>
                          </a:solidFill>
                          <a:effectLst/>
                        </a:rPr>
                        <a:t>Role</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Responsibility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513007"/>
                  </a:ext>
                </a:extLst>
              </a:tr>
              <a:tr h="575243">
                <a:tc>
                  <a:txBody>
                    <a:bodyPr/>
                    <a:lstStyle/>
                    <a:p>
                      <a:pPr>
                        <a:lnSpc>
                          <a:spcPct val="116000"/>
                        </a:lnSpc>
                        <a:spcAft>
                          <a:spcPts val="800"/>
                        </a:spcAft>
                      </a:pPr>
                      <a:r>
                        <a:rPr lang="pl-PL" sz="1200" dirty="0">
                          <a:solidFill>
                            <a:sysClr val="windowText" lastClr="000000"/>
                          </a:solidFill>
                          <a:effectLst/>
                        </a:rPr>
                        <a:t>Project Manager (PM)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Managing the project, planning the timeline, overseeing progress and risks.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301249"/>
                  </a:ext>
                </a:extLst>
              </a:tr>
              <a:tr h="575243">
                <a:tc>
                  <a:txBody>
                    <a:bodyPr/>
                    <a:lstStyle/>
                    <a:p>
                      <a:pPr>
                        <a:lnSpc>
                          <a:spcPct val="116000"/>
                        </a:lnSpc>
                        <a:spcAft>
                          <a:spcPts val="800"/>
                        </a:spcAft>
                      </a:pPr>
                      <a:r>
                        <a:rPr lang="pl-PL" sz="1200" dirty="0">
                          <a:solidFill>
                            <a:sysClr val="windowText" lastClr="000000"/>
                          </a:solidFill>
                          <a:effectLst/>
                        </a:rPr>
                        <a:t>Business Analyst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Gathering requirements, analyzing user needs, and prioritizing features.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399901"/>
                  </a:ext>
                </a:extLst>
              </a:tr>
              <a:tr h="575243">
                <a:tc>
                  <a:txBody>
                    <a:bodyPr/>
                    <a:lstStyle/>
                    <a:p>
                      <a:pPr>
                        <a:lnSpc>
                          <a:spcPct val="116000"/>
                        </a:lnSpc>
                        <a:spcAft>
                          <a:spcPts val="800"/>
                        </a:spcAft>
                      </a:pPr>
                      <a:r>
                        <a:rPr lang="pl-PL" sz="1200" dirty="0">
                          <a:solidFill>
                            <a:sysClr val="windowText" lastClr="000000"/>
                          </a:solidFill>
                          <a:effectLst/>
                        </a:rPr>
                        <a:t>UX/UI Designer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user interface and ensuring a positive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247572"/>
                  </a:ext>
                </a:extLst>
              </a:tr>
              <a:tr h="575243">
                <a:tc>
                  <a:txBody>
                    <a:bodyPr/>
                    <a:lstStyle/>
                    <a:p>
                      <a:pPr>
                        <a:lnSpc>
                          <a:spcPct val="116000"/>
                        </a:lnSpc>
                        <a:spcAft>
                          <a:spcPts val="800"/>
                        </a:spcAft>
                      </a:pPr>
                      <a:r>
                        <a:rPr lang="pl-PL" sz="1200" dirty="0">
                          <a:solidFill>
                            <a:sysClr val="windowText" lastClr="000000"/>
                          </a:solidFill>
                          <a:effectLst/>
                        </a:rPr>
                        <a:t>System Architect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system architecture and selecting technologies.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1995244"/>
                  </a:ext>
                </a:extLst>
              </a:tr>
              <a:tr h="575243">
                <a:tc>
                  <a:txBody>
                    <a:bodyPr/>
                    <a:lstStyle/>
                    <a:p>
                      <a:pPr>
                        <a:lnSpc>
                          <a:spcPct val="116000"/>
                        </a:lnSpc>
                        <a:spcAft>
                          <a:spcPts val="800"/>
                        </a:spcAft>
                      </a:pPr>
                      <a:r>
                        <a:rPr lang="pl-PL" sz="1200" dirty="0">
                          <a:solidFill>
                            <a:sysClr val="windowText" lastClr="000000"/>
                          </a:solidFill>
                          <a:effectLst/>
                        </a:rPr>
                        <a:t>Back-End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Implementing business logic, integrating databases, and APIs.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318604"/>
                  </a:ext>
                </a:extLst>
              </a:tr>
              <a:tr h="575243">
                <a:tc>
                  <a:txBody>
                    <a:bodyPr/>
                    <a:lstStyle/>
                    <a:p>
                      <a:pPr>
                        <a:lnSpc>
                          <a:spcPct val="116000"/>
                        </a:lnSpc>
                        <a:spcAft>
                          <a:spcPts val="800"/>
                        </a:spcAft>
                      </a:pPr>
                      <a:r>
                        <a:rPr lang="pl-PL" sz="1200" dirty="0">
                          <a:solidFill>
                            <a:sysClr val="windowText" lastClr="000000"/>
                          </a:solidFill>
                          <a:effectLst/>
                        </a:rPr>
                        <a:t>Front-End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Creating a responsive user interface (web and mobile).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273258"/>
                  </a:ext>
                </a:extLst>
              </a:tr>
              <a:tr h="575243">
                <a:tc>
                  <a:txBody>
                    <a:bodyPr/>
                    <a:lstStyle/>
                    <a:p>
                      <a:pPr>
                        <a:lnSpc>
                          <a:spcPct val="116000"/>
                        </a:lnSpc>
                        <a:spcAft>
                          <a:spcPts val="800"/>
                        </a:spcAft>
                      </a:pPr>
                      <a:r>
                        <a:rPr lang="pl-PL" sz="1200" dirty="0">
                          <a:solidFill>
                            <a:sysClr val="windowText" lastClr="000000"/>
                          </a:solidFill>
                          <a:effectLst/>
                        </a:rPr>
                        <a:t>Software Tester (QA)</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Verifying functionality and testing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9679770"/>
                  </a:ext>
                </a:extLst>
              </a:tr>
              <a:tr h="575243">
                <a:tc>
                  <a:txBody>
                    <a:bodyPr/>
                    <a:lstStyle/>
                    <a:p>
                      <a:pPr>
                        <a:lnSpc>
                          <a:spcPct val="116000"/>
                        </a:lnSpc>
                        <a:spcAft>
                          <a:spcPts val="800"/>
                        </a:spcAft>
                      </a:pPr>
                      <a:r>
                        <a:rPr lang="pl-PL" sz="1200" dirty="0">
                          <a:solidFill>
                            <a:sysClr val="windowText" lastClr="000000"/>
                          </a:solidFill>
                          <a:effectLst/>
                        </a:rPr>
                        <a:t>DevOps Specialist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effectLst/>
                        </a:rPr>
                        <a:t>Deploying the application, maintaining environments, and automating processes.</a:t>
                      </a:r>
                      <a:endParaRPr lang="uk-UA"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065113"/>
                  </a:ext>
                </a:extLst>
              </a:tr>
            </a:tbl>
          </a:graphicData>
        </a:graphic>
      </p:graphicFrame>
    </p:spTree>
    <p:extLst>
      <p:ext uri="{BB962C8B-B14F-4D97-AF65-F5344CB8AC3E}">
        <p14:creationId xmlns:p14="http://schemas.microsoft.com/office/powerpoint/2010/main" val="301161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B7D653-C988-412F-DED2-77803B5320C6}"/>
              </a:ext>
            </a:extLst>
          </p:cNvPr>
          <p:cNvSpPr>
            <a:spLocks noGrp="1"/>
          </p:cNvSpPr>
          <p:nvPr>
            <p:ph type="title"/>
          </p:nvPr>
        </p:nvSpPr>
        <p:spPr>
          <a:xfrm>
            <a:off x="838200" y="274637"/>
            <a:ext cx="10515600" cy="1325563"/>
          </a:xfrm>
        </p:spPr>
        <p:txBody>
          <a:bodyPr/>
          <a:lstStyle/>
          <a:p>
            <a:r>
              <a:rPr lang="en-US" dirty="0"/>
              <a:t>Project timeline and schedule</a:t>
            </a:r>
            <a:endParaRPr lang="uk-UA" dirty="0"/>
          </a:p>
        </p:txBody>
      </p:sp>
      <p:graphicFrame>
        <p:nvGraphicFramePr>
          <p:cNvPr id="7" name="Місце для вмісту 6">
            <a:extLst>
              <a:ext uri="{FF2B5EF4-FFF2-40B4-BE49-F238E27FC236}">
                <a16:creationId xmlns:a16="http://schemas.microsoft.com/office/drawing/2014/main" id="{1C33743C-65F8-C34B-7E63-0B7328891289}"/>
              </a:ext>
            </a:extLst>
          </p:cNvPr>
          <p:cNvGraphicFramePr>
            <a:graphicFrameLocks noGrp="1"/>
          </p:cNvGraphicFramePr>
          <p:nvPr>
            <p:ph sz="quarter" idx="16"/>
            <p:extLst>
              <p:ext uri="{D42A27DB-BD31-4B8C-83A1-F6EECF244321}">
                <p14:modId xmlns:p14="http://schemas.microsoft.com/office/powerpoint/2010/main" val="1759480418"/>
              </p:ext>
            </p:extLst>
          </p:nvPr>
        </p:nvGraphicFramePr>
        <p:xfrm>
          <a:off x="2622550" y="1600200"/>
          <a:ext cx="6788150" cy="4851401"/>
        </p:xfrm>
        <a:graphic>
          <a:graphicData uri="http://schemas.openxmlformats.org/drawingml/2006/table">
            <a:tbl>
              <a:tblPr firstRow="1" firstCol="1">
                <a:tableStyleId>{5C22544A-7EE6-4342-B048-85BDC9FD1C3A}</a:tableStyleId>
              </a:tblPr>
              <a:tblGrid>
                <a:gridCol w="882542">
                  <a:extLst>
                    <a:ext uri="{9D8B030D-6E8A-4147-A177-3AD203B41FA5}">
                      <a16:colId xmlns:a16="http://schemas.microsoft.com/office/drawing/2014/main" val="2772808819"/>
                    </a:ext>
                  </a:extLst>
                </a:gridCol>
                <a:gridCol w="1673430">
                  <a:extLst>
                    <a:ext uri="{9D8B030D-6E8A-4147-A177-3AD203B41FA5}">
                      <a16:colId xmlns:a16="http://schemas.microsoft.com/office/drawing/2014/main" val="3715636770"/>
                    </a:ext>
                  </a:extLst>
                </a:gridCol>
                <a:gridCol w="590214">
                  <a:extLst>
                    <a:ext uri="{9D8B030D-6E8A-4147-A177-3AD203B41FA5}">
                      <a16:colId xmlns:a16="http://schemas.microsoft.com/office/drawing/2014/main" val="3051874144"/>
                    </a:ext>
                  </a:extLst>
                </a:gridCol>
                <a:gridCol w="1378322">
                  <a:extLst>
                    <a:ext uri="{9D8B030D-6E8A-4147-A177-3AD203B41FA5}">
                      <a16:colId xmlns:a16="http://schemas.microsoft.com/office/drawing/2014/main" val="1626957621"/>
                    </a:ext>
                  </a:extLst>
                </a:gridCol>
                <a:gridCol w="2263642">
                  <a:extLst>
                    <a:ext uri="{9D8B030D-6E8A-4147-A177-3AD203B41FA5}">
                      <a16:colId xmlns:a16="http://schemas.microsoft.com/office/drawing/2014/main" val="1254793743"/>
                    </a:ext>
                  </a:extLst>
                </a:gridCol>
              </a:tblGrid>
              <a:tr h="456897">
                <a:tc>
                  <a:txBody>
                    <a:bodyPr/>
                    <a:lstStyle/>
                    <a:p>
                      <a:pPr algn="ctr">
                        <a:lnSpc>
                          <a:spcPct val="116000"/>
                        </a:lnSpc>
                        <a:spcAft>
                          <a:spcPts val="800"/>
                        </a:spcAft>
                      </a:pPr>
                      <a:r>
                        <a:rPr lang="pl-PL" sz="1000" dirty="0">
                          <a:solidFill>
                            <a:sysClr val="windowText" lastClr="000000"/>
                          </a:solidFill>
                          <a:effectLst/>
                        </a:rPr>
                        <a:t>Phase</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Description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Time (w)</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Dependencies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Details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985570"/>
                  </a:ext>
                </a:extLst>
              </a:tr>
              <a:tr h="691343">
                <a:tc>
                  <a:txBody>
                    <a:bodyPr/>
                    <a:lstStyle/>
                    <a:p>
                      <a:pPr>
                        <a:lnSpc>
                          <a:spcPct val="116000"/>
                        </a:lnSpc>
                        <a:spcAft>
                          <a:spcPts val="800"/>
                        </a:spcAft>
                      </a:pPr>
                      <a:r>
                        <a:rPr lang="pl-PL" sz="1000" dirty="0">
                          <a:solidFill>
                            <a:sysClr val="windowText" lastClr="000000"/>
                          </a:solidFill>
                          <a:effectLst/>
                        </a:rPr>
                        <a:t>Planning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Defining goals, requirements, and assigning roles.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None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Analysis of business and user requirements. </a:t>
                      </a:r>
                      <a:r>
                        <a:rPr lang="pl-PL" sz="1000">
                          <a:effectLst/>
                        </a:rPr>
                        <a:t>Defining project priorities.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048932"/>
                  </a:ext>
                </a:extLst>
              </a:tr>
              <a:tr h="691343">
                <a:tc>
                  <a:txBody>
                    <a:bodyPr/>
                    <a:lstStyle/>
                    <a:p>
                      <a:pPr>
                        <a:lnSpc>
                          <a:spcPct val="116000"/>
                        </a:lnSpc>
                        <a:spcAft>
                          <a:spcPts val="800"/>
                        </a:spcAft>
                      </a:pPr>
                      <a:r>
                        <a:rPr lang="pl-PL" sz="1000" dirty="0">
                          <a:solidFill>
                            <a:sysClr val="windowText" lastClr="000000"/>
                          </a:solidFill>
                          <a:effectLst/>
                        </a:rPr>
                        <a:t>Design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Creating UI/UX and system architecture.</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3</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Planning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Designing the user interface (UI) and the technical architecture of the platform.</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848138"/>
                  </a:ext>
                </a:extLst>
              </a:tr>
              <a:tr h="1394685">
                <a:tc>
                  <a:txBody>
                    <a:bodyPr/>
                    <a:lstStyle/>
                    <a:p>
                      <a:pPr>
                        <a:lnSpc>
                          <a:spcPct val="116000"/>
                        </a:lnSpc>
                        <a:spcAft>
                          <a:spcPts val="800"/>
                        </a:spcAft>
                      </a:pPr>
                      <a:r>
                        <a:rPr lang="pl-PL" sz="1000" dirty="0">
                          <a:solidFill>
                            <a:sysClr val="windowText" lastClr="000000"/>
                          </a:solidFill>
                          <a:effectLst/>
                        </a:rPr>
                        <a:t>Development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Development of functionalities: catalog, personalization, tasks, community features.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8</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Design</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Implementation of core features: catalog, recommendations, interactive tasks, and community functions.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4544"/>
                  </a:ext>
                </a:extLst>
              </a:tr>
              <a:tr h="691343">
                <a:tc>
                  <a:txBody>
                    <a:bodyPr/>
                    <a:lstStyle/>
                    <a:p>
                      <a:pPr>
                        <a:lnSpc>
                          <a:spcPct val="116000"/>
                        </a:lnSpc>
                        <a:spcAft>
                          <a:spcPts val="800"/>
                        </a:spcAft>
                      </a:pPr>
                      <a:r>
                        <a:rPr lang="pl-PL" sz="1000" dirty="0">
                          <a:solidFill>
                            <a:sysClr val="windowText" lastClr="000000"/>
                          </a:solidFill>
                          <a:effectLst/>
                        </a:rPr>
                        <a:t>Testing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Testing functionality and user experience.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3</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Development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Performing unit tests, integration tests, and UX/UI testing to identify errors.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902124"/>
                  </a:ext>
                </a:extLst>
              </a:tr>
              <a:tr h="925790">
                <a:tc>
                  <a:txBody>
                    <a:bodyPr/>
                    <a:lstStyle/>
                    <a:p>
                      <a:pPr>
                        <a:lnSpc>
                          <a:spcPct val="116000"/>
                        </a:lnSpc>
                        <a:spcAft>
                          <a:spcPts val="800"/>
                        </a:spcAft>
                      </a:pPr>
                      <a:r>
                        <a:rPr lang="pl-PL" sz="1000" dirty="0">
                          <a:solidFill>
                            <a:sysClr val="windowText" lastClr="000000"/>
                          </a:solidFill>
                          <a:effectLst/>
                        </a:rPr>
                        <a:t>Deployment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Launching the MVP version and post-launch support.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Testing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Launching the MVP version to the market and collecting user feedback for improvements.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77130"/>
                  </a:ext>
                </a:extLst>
              </a:tr>
            </a:tbl>
          </a:graphicData>
        </a:graphic>
      </p:graphicFrame>
    </p:spTree>
    <p:extLst>
      <p:ext uri="{BB962C8B-B14F-4D97-AF65-F5344CB8AC3E}">
        <p14:creationId xmlns:p14="http://schemas.microsoft.com/office/powerpoint/2010/main" val="3739989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16C03A-B9D8-0E20-2437-569F6B732D30}"/>
              </a:ext>
            </a:extLst>
          </p:cNvPr>
          <p:cNvSpPr>
            <a:spLocks noGrp="1"/>
          </p:cNvSpPr>
          <p:nvPr>
            <p:ph type="title"/>
          </p:nvPr>
        </p:nvSpPr>
        <p:spPr>
          <a:xfrm>
            <a:off x="838200" y="47391"/>
            <a:ext cx="10515600" cy="1325563"/>
          </a:xfrm>
        </p:spPr>
        <p:txBody>
          <a:bodyPr/>
          <a:lstStyle/>
          <a:p>
            <a:r>
              <a:rPr lang="en-US" dirty="0"/>
              <a:t>Gantt chart</a:t>
            </a:r>
            <a:endParaRPr lang="uk-UA" dirty="0"/>
          </a:p>
        </p:txBody>
      </p:sp>
      <p:pic>
        <p:nvPicPr>
          <p:cNvPr id="8" name="Місце для вмісту 7">
            <a:extLst>
              <a:ext uri="{FF2B5EF4-FFF2-40B4-BE49-F238E27FC236}">
                <a16:creationId xmlns:a16="http://schemas.microsoft.com/office/drawing/2014/main" id="{10203E19-68FD-B359-BF31-1E77D2D2D4B3}"/>
              </a:ext>
            </a:extLst>
          </p:cNvPr>
          <p:cNvPicPr>
            <a:picLocks noGrp="1" noChangeAspect="1"/>
          </p:cNvPicPr>
          <p:nvPr>
            <p:ph sz="quarter" idx="16"/>
          </p:nvPr>
        </p:nvPicPr>
        <p:blipFill>
          <a:blip r:embed="rId2"/>
          <a:stretch>
            <a:fillRect/>
          </a:stretch>
        </p:blipFill>
        <p:spPr>
          <a:xfrm>
            <a:off x="2139203" y="1372954"/>
            <a:ext cx="7913593" cy="4718565"/>
          </a:xfrm>
        </p:spPr>
      </p:pic>
    </p:spTree>
    <p:extLst>
      <p:ext uri="{BB962C8B-B14F-4D97-AF65-F5344CB8AC3E}">
        <p14:creationId xmlns:p14="http://schemas.microsoft.com/office/powerpoint/2010/main" val="231366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128D25-6F8B-7710-120B-3CCE0146A86E}"/>
              </a:ext>
            </a:extLst>
          </p:cNvPr>
          <p:cNvSpPr>
            <a:spLocks noGrp="1"/>
          </p:cNvSpPr>
          <p:nvPr>
            <p:ph type="title"/>
          </p:nvPr>
        </p:nvSpPr>
        <p:spPr>
          <a:xfrm>
            <a:off x="838200" y="0"/>
            <a:ext cx="10515600" cy="911225"/>
          </a:xfrm>
        </p:spPr>
        <p:txBody>
          <a:bodyPr/>
          <a:lstStyle/>
          <a:p>
            <a:r>
              <a:rPr lang="en-US" dirty="0"/>
              <a:t>Risk assessment and mitigation plan</a:t>
            </a:r>
            <a:endParaRPr lang="uk-UA" dirty="0"/>
          </a:p>
        </p:txBody>
      </p:sp>
      <p:graphicFrame>
        <p:nvGraphicFramePr>
          <p:cNvPr id="7" name="Місце для вмісту 6">
            <a:extLst>
              <a:ext uri="{FF2B5EF4-FFF2-40B4-BE49-F238E27FC236}">
                <a16:creationId xmlns:a16="http://schemas.microsoft.com/office/drawing/2014/main" id="{42ACE2F9-D7CE-B6D8-037E-95057C523E18}"/>
              </a:ext>
            </a:extLst>
          </p:cNvPr>
          <p:cNvGraphicFramePr>
            <a:graphicFrameLocks noGrp="1"/>
          </p:cNvGraphicFramePr>
          <p:nvPr>
            <p:ph sz="quarter" idx="16"/>
            <p:extLst>
              <p:ext uri="{D42A27DB-BD31-4B8C-83A1-F6EECF244321}">
                <p14:modId xmlns:p14="http://schemas.microsoft.com/office/powerpoint/2010/main" val="488011699"/>
              </p:ext>
            </p:extLst>
          </p:nvPr>
        </p:nvGraphicFramePr>
        <p:xfrm>
          <a:off x="2409825" y="911225"/>
          <a:ext cx="7372350" cy="5476878"/>
        </p:xfrm>
        <a:graphic>
          <a:graphicData uri="http://schemas.openxmlformats.org/drawingml/2006/table">
            <a:tbl>
              <a:tblPr firstRow="1" firstCol="1">
                <a:tableStyleId>{B301B821-A1FF-4177-AEE7-76D212191A09}</a:tableStyleId>
              </a:tblPr>
              <a:tblGrid>
                <a:gridCol w="1839430">
                  <a:extLst>
                    <a:ext uri="{9D8B030D-6E8A-4147-A177-3AD203B41FA5}">
                      <a16:colId xmlns:a16="http://schemas.microsoft.com/office/drawing/2014/main" val="934342810"/>
                    </a:ext>
                  </a:extLst>
                </a:gridCol>
                <a:gridCol w="840270">
                  <a:extLst>
                    <a:ext uri="{9D8B030D-6E8A-4147-A177-3AD203B41FA5}">
                      <a16:colId xmlns:a16="http://schemas.microsoft.com/office/drawing/2014/main" val="356408241"/>
                    </a:ext>
                  </a:extLst>
                </a:gridCol>
                <a:gridCol w="838200">
                  <a:extLst>
                    <a:ext uri="{9D8B030D-6E8A-4147-A177-3AD203B41FA5}">
                      <a16:colId xmlns:a16="http://schemas.microsoft.com/office/drawing/2014/main" val="4106058239"/>
                    </a:ext>
                  </a:extLst>
                </a:gridCol>
                <a:gridCol w="3854450">
                  <a:extLst>
                    <a:ext uri="{9D8B030D-6E8A-4147-A177-3AD203B41FA5}">
                      <a16:colId xmlns:a16="http://schemas.microsoft.com/office/drawing/2014/main" val="1325132576"/>
                    </a:ext>
                  </a:extLst>
                </a:gridCol>
              </a:tblGrid>
              <a:tr h="242506">
                <a:tc>
                  <a:txBody>
                    <a:bodyPr/>
                    <a:lstStyle/>
                    <a:p>
                      <a:pPr algn="ctr">
                        <a:lnSpc>
                          <a:spcPct val="116000"/>
                        </a:lnSpc>
                        <a:spcAft>
                          <a:spcPts val="800"/>
                        </a:spcAft>
                      </a:pPr>
                      <a:r>
                        <a:rPr lang="pl-PL" sz="1200" dirty="0">
                          <a:solidFill>
                            <a:sysClr val="windowText" lastClr="000000"/>
                          </a:solidFill>
                          <a:effectLst/>
                        </a:rPr>
                        <a:t>Risk</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Likelihood</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Impact</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Mitigation Strategy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469436"/>
                  </a:ext>
                </a:extLst>
              </a:tr>
              <a:tr h="581502">
                <a:tc>
                  <a:txBody>
                    <a:bodyPr/>
                    <a:lstStyle/>
                    <a:p>
                      <a:pPr>
                        <a:lnSpc>
                          <a:spcPct val="116000"/>
                        </a:lnSpc>
                        <a:spcAft>
                          <a:spcPts val="800"/>
                        </a:spcAft>
                      </a:pPr>
                      <a:r>
                        <a:rPr lang="pl-PL" sz="1200" dirty="0">
                          <a:solidFill>
                            <a:sysClr val="windowText" lastClr="000000"/>
                          </a:solidFill>
                          <a:effectLst/>
                        </a:rPr>
                        <a:t>1. Delays in feature development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Regular progress reviews and implementation of Agile sprints.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774532"/>
                  </a:ext>
                </a:extLst>
              </a:tr>
              <a:tr h="581502">
                <a:tc>
                  <a:txBody>
                    <a:bodyPr/>
                    <a:lstStyle/>
                    <a:p>
                      <a:pPr>
                        <a:lnSpc>
                          <a:spcPct val="116000"/>
                        </a:lnSpc>
                        <a:spcAft>
                          <a:spcPts val="800"/>
                        </a:spcAft>
                      </a:pPr>
                      <a:r>
                        <a:rPr lang="pl-PL" sz="1200" dirty="0">
                          <a:solidFill>
                            <a:sysClr val="windowText" lastClr="000000"/>
                          </a:solidFill>
                          <a:effectLst/>
                        </a:rPr>
                        <a:t>2. System integration issues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Medium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Early integration testing during development stages.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827922"/>
                  </a:ext>
                </a:extLst>
              </a:tr>
              <a:tr h="581502">
                <a:tc>
                  <a:txBody>
                    <a:bodyPr/>
                    <a:lstStyle/>
                    <a:p>
                      <a:pPr>
                        <a:lnSpc>
                          <a:spcPct val="116000"/>
                        </a:lnSpc>
                        <a:spcAft>
                          <a:spcPts val="800"/>
                        </a:spcAft>
                      </a:pPr>
                      <a:r>
                        <a:rPr lang="pl-PL" sz="1200">
                          <a:solidFill>
                            <a:sysClr val="windowText" lastClr="000000"/>
                          </a:solidFill>
                          <a:effectLst/>
                        </a:rPr>
                        <a:t>3. Lack of technical resources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Very 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Hiring additional developers or subcontractors.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116420"/>
                  </a:ext>
                </a:extLst>
              </a:tr>
              <a:tr h="581929">
                <a:tc>
                  <a:txBody>
                    <a:bodyPr/>
                    <a:lstStyle/>
                    <a:p>
                      <a:pPr>
                        <a:lnSpc>
                          <a:spcPct val="116000"/>
                        </a:lnSpc>
                        <a:spcAft>
                          <a:spcPts val="800"/>
                        </a:spcAft>
                      </a:pPr>
                      <a:r>
                        <a:rPr lang="pl-PL" sz="1200">
                          <a:solidFill>
                            <a:sysClr val="windowText" lastClr="000000"/>
                          </a:solidFill>
                          <a:effectLst/>
                        </a:rPr>
                        <a:t>4. Poor UX/UI quality</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UX research and testing with MVP users.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539414"/>
                  </a:ext>
                </a:extLst>
              </a:tr>
              <a:tr h="581502">
                <a:tc>
                  <a:txBody>
                    <a:bodyPr/>
                    <a:lstStyle/>
                    <a:p>
                      <a:pPr>
                        <a:lnSpc>
                          <a:spcPct val="116000"/>
                        </a:lnSpc>
                        <a:spcAft>
                          <a:spcPts val="800"/>
                        </a:spcAft>
                      </a:pPr>
                      <a:r>
                        <a:rPr lang="pl-PL" sz="1200">
                          <a:solidFill>
                            <a:sysClr val="windowText" lastClr="000000"/>
                          </a:solidFill>
                          <a:effectLst/>
                        </a:rPr>
                        <a:t>5. Low number of users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Marketing and promotional campaigns at project launch.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158088"/>
                  </a:ext>
                </a:extLst>
              </a:tr>
              <a:tr h="581502">
                <a:tc>
                  <a:txBody>
                    <a:bodyPr/>
                    <a:lstStyle/>
                    <a:p>
                      <a:pPr>
                        <a:lnSpc>
                          <a:spcPct val="116000"/>
                        </a:lnSpc>
                        <a:spcAft>
                          <a:spcPts val="800"/>
                        </a:spcAft>
                      </a:pPr>
                      <a:r>
                        <a:rPr lang="pl-PL" sz="1200">
                          <a:solidFill>
                            <a:sysClr val="windowText" lastClr="000000"/>
                          </a:solidFill>
                          <a:effectLst/>
                        </a:rPr>
                        <a:t>6. Server downtime</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Implement redundancy plans and 24/7 server monitoring.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898281"/>
                  </a:ext>
                </a:extLst>
              </a:tr>
              <a:tr h="581502">
                <a:tc>
                  <a:txBody>
                    <a:bodyPr/>
                    <a:lstStyle/>
                    <a:p>
                      <a:pPr>
                        <a:lnSpc>
                          <a:spcPct val="116000"/>
                        </a:lnSpc>
                        <a:spcAft>
                          <a:spcPts val="800"/>
                        </a:spcAft>
                      </a:pPr>
                      <a:r>
                        <a:rPr lang="pl-PL" sz="1200">
                          <a:solidFill>
                            <a:sysClr val="windowText" lastClr="000000"/>
                          </a:solidFill>
                          <a:effectLst/>
                        </a:rPr>
                        <a:t>7. Changes in business requirements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Document requirements and manage controlled backlog.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436027"/>
                  </a:ext>
                </a:extLst>
              </a:tr>
              <a:tr h="581502">
                <a:tc>
                  <a:txBody>
                    <a:bodyPr/>
                    <a:lstStyle/>
                    <a:p>
                      <a:pPr>
                        <a:lnSpc>
                          <a:spcPct val="116000"/>
                        </a:lnSpc>
                        <a:spcAft>
                          <a:spcPts val="800"/>
                        </a:spcAft>
                      </a:pPr>
                      <a:r>
                        <a:rPr lang="pl-PL" sz="1200">
                          <a:solidFill>
                            <a:sysClr val="windowText" lastClr="000000"/>
                          </a:solidFill>
                          <a:effectLst/>
                        </a:rPr>
                        <a:t>8. Offline functionality issues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tests for users with limited access.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75613"/>
                  </a:ext>
                </a:extLst>
              </a:tr>
              <a:tr h="581929">
                <a:tc>
                  <a:txBody>
                    <a:bodyPr/>
                    <a:lstStyle/>
                    <a:p>
                      <a:pPr>
                        <a:lnSpc>
                          <a:spcPct val="116000"/>
                        </a:lnSpc>
                        <a:spcAft>
                          <a:spcPts val="800"/>
                        </a:spcAft>
                      </a:pPr>
                      <a:r>
                        <a:rPr lang="en-US" sz="1200">
                          <a:solidFill>
                            <a:sysClr val="windowText" lastClr="000000"/>
                          </a:solidFill>
                          <a:effectLst/>
                        </a:rPr>
                        <a:t>9. Translation errors in the app</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Hire proofreaders and thoroughly test translations.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701170"/>
                  </a:ext>
                </a:extLst>
              </a:tr>
            </a:tbl>
          </a:graphicData>
        </a:graphic>
      </p:graphicFrame>
    </p:spTree>
    <p:extLst>
      <p:ext uri="{BB962C8B-B14F-4D97-AF65-F5344CB8AC3E}">
        <p14:creationId xmlns:p14="http://schemas.microsoft.com/office/powerpoint/2010/main" val="363082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CB9CBB-9096-1A3D-57CE-592415DC831E}"/>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1CA703AF-1303-CAFB-C6CC-89A3B2FDFB9D}"/>
              </a:ext>
            </a:extLst>
          </p:cNvPr>
          <p:cNvSpPr>
            <a:spLocks noGrp="1"/>
          </p:cNvSpPr>
          <p:nvPr>
            <p:ph type="body" idx="1"/>
          </p:nvPr>
        </p:nvSpPr>
        <p:spPr>
          <a:xfrm>
            <a:off x="1084354" y="1304530"/>
            <a:ext cx="2882475" cy="823912"/>
          </a:xfrm>
        </p:spPr>
        <p:txBody>
          <a:bodyPr/>
          <a:lstStyle/>
          <a:p>
            <a:r>
              <a:rPr lang="pl-PL" dirty="0"/>
              <a:t>Delays in Feature Development</a:t>
            </a:r>
            <a:endParaRPr lang="uk-UA" dirty="0"/>
          </a:p>
        </p:txBody>
      </p:sp>
      <p:sp>
        <p:nvSpPr>
          <p:cNvPr id="4" name="Місце для вмісту 3">
            <a:extLst>
              <a:ext uri="{FF2B5EF4-FFF2-40B4-BE49-F238E27FC236}">
                <a16:creationId xmlns:a16="http://schemas.microsoft.com/office/drawing/2014/main" id="{8A74F9C3-78E1-2FBD-E90F-B0B52479821F}"/>
              </a:ext>
            </a:extLst>
          </p:cNvPr>
          <p:cNvSpPr>
            <a:spLocks noGrp="1"/>
          </p:cNvSpPr>
          <p:nvPr>
            <p:ph sz="half" idx="2"/>
          </p:nvPr>
        </p:nvSpPr>
        <p:spPr>
          <a:xfrm>
            <a:off x="1084354" y="2319735"/>
            <a:ext cx="2882475" cy="1842293"/>
          </a:xfrm>
        </p:spPr>
        <p:txBody>
          <a:bodyPr>
            <a:normAutofit lnSpcReduction="10000"/>
          </a:bodyPr>
          <a:lstStyle/>
          <a:p>
            <a:r>
              <a:rPr lang="en-US" b="1" dirty="0"/>
              <a:t>Impact</a:t>
            </a:r>
            <a:r>
              <a:rPr lang="en-US" dirty="0"/>
              <a:t>:</a:t>
            </a:r>
            <a:br>
              <a:rPr lang="en-US" dirty="0"/>
            </a:br>
            <a:r>
              <a:rPr lang="en-US" dirty="0"/>
              <a:t>Delays in developing key features can slow down the entire project timeline, causing missed deadlines and increasing project costs. It could lead to dissatisfaction among stakeholders and delays in launching the product.</a:t>
            </a:r>
            <a:endParaRPr lang="uk-UA" dirty="0"/>
          </a:p>
        </p:txBody>
      </p:sp>
      <p:sp>
        <p:nvSpPr>
          <p:cNvPr id="5" name="Місце для тексту 4">
            <a:extLst>
              <a:ext uri="{FF2B5EF4-FFF2-40B4-BE49-F238E27FC236}">
                <a16:creationId xmlns:a16="http://schemas.microsoft.com/office/drawing/2014/main" id="{AD449020-EE52-9653-C4E1-13362A04CC49}"/>
              </a:ext>
            </a:extLst>
          </p:cNvPr>
          <p:cNvSpPr>
            <a:spLocks noGrp="1"/>
          </p:cNvSpPr>
          <p:nvPr>
            <p:ph type="body" sz="quarter" idx="3"/>
          </p:nvPr>
        </p:nvSpPr>
        <p:spPr>
          <a:xfrm>
            <a:off x="4488915" y="1377950"/>
            <a:ext cx="2896671" cy="823912"/>
          </a:xfrm>
        </p:spPr>
        <p:txBody>
          <a:bodyPr/>
          <a:lstStyle/>
          <a:p>
            <a:r>
              <a:rPr lang="pl-PL" dirty="0"/>
              <a:t>System Integration Issues</a:t>
            </a:r>
            <a:endParaRPr lang="uk-UA" dirty="0"/>
          </a:p>
        </p:txBody>
      </p:sp>
      <p:sp>
        <p:nvSpPr>
          <p:cNvPr id="6" name="Місце для вмісту 5">
            <a:extLst>
              <a:ext uri="{FF2B5EF4-FFF2-40B4-BE49-F238E27FC236}">
                <a16:creationId xmlns:a16="http://schemas.microsoft.com/office/drawing/2014/main" id="{24A0CAFB-610A-684A-D8C1-D95ABA731866}"/>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Integration challenges can cause delays in deploying the system, incompatibility between modules, or operational failures, potentially delaying the go-live phase.</a:t>
            </a:r>
            <a:endParaRPr lang="uk-UA" dirty="0"/>
          </a:p>
        </p:txBody>
      </p:sp>
      <p:sp>
        <p:nvSpPr>
          <p:cNvPr id="7" name="Місце для тексту 6">
            <a:extLst>
              <a:ext uri="{FF2B5EF4-FFF2-40B4-BE49-F238E27FC236}">
                <a16:creationId xmlns:a16="http://schemas.microsoft.com/office/drawing/2014/main" id="{86C65ED7-D791-0A80-C1B2-54497B55F61C}"/>
              </a:ext>
            </a:extLst>
          </p:cNvPr>
          <p:cNvSpPr>
            <a:spLocks noGrp="1"/>
          </p:cNvSpPr>
          <p:nvPr>
            <p:ph type="body" idx="13"/>
          </p:nvPr>
        </p:nvSpPr>
        <p:spPr>
          <a:xfrm>
            <a:off x="7907671" y="1392636"/>
            <a:ext cx="2882475" cy="823912"/>
          </a:xfrm>
        </p:spPr>
        <p:txBody>
          <a:bodyPr/>
          <a:lstStyle/>
          <a:p>
            <a:r>
              <a:rPr lang="pl-PL" dirty="0"/>
              <a:t>Lack of Technical Resources</a:t>
            </a:r>
            <a:endParaRPr lang="uk-UA" dirty="0"/>
          </a:p>
        </p:txBody>
      </p:sp>
      <p:sp>
        <p:nvSpPr>
          <p:cNvPr id="8" name="Місце для вмісту 7">
            <a:extLst>
              <a:ext uri="{FF2B5EF4-FFF2-40B4-BE49-F238E27FC236}">
                <a16:creationId xmlns:a16="http://schemas.microsoft.com/office/drawing/2014/main" id="{AB8FFA45-8FC9-6D3B-EE38-565AD56A9833}"/>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A shortage of developers or skilled personnel can slow development progress, result in poor code quality, and delay project milestones.</a:t>
            </a:r>
            <a:endParaRPr lang="uk-UA" dirty="0"/>
          </a:p>
        </p:txBody>
      </p:sp>
      <p:sp>
        <p:nvSpPr>
          <p:cNvPr id="17" name="Місце для вмісту 3">
            <a:extLst>
              <a:ext uri="{FF2B5EF4-FFF2-40B4-BE49-F238E27FC236}">
                <a16:creationId xmlns:a16="http://schemas.microsoft.com/office/drawing/2014/main" id="{2399EE0A-0A4C-7D40-8347-B6ED3A833314}"/>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200" b="1" dirty="0"/>
              <a:t>Mitigation Strategy</a:t>
            </a:r>
            <a:r>
              <a:rPr lang="en-US" sz="1200" dirty="0"/>
              <a:t>:</a:t>
            </a:r>
          </a:p>
          <a:p>
            <a:pPr>
              <a:lnSpc>
                <a:spcPct val="120000"/>
              </a:lnSpc>
              <a:spcBef>
                <a:spcPts val="0"/>
              </a:spcBef>
            </a:pPr>
            <a:r>
              <a:rPr lang="en-US" sz="1200" dirty="0"/>
              <a:t>Implement </a:t>
            </a:r>
            <a:r>
              <a:rPr lang="en-US" sz="1200" b="1" dirty="0"/>
              <a:t>regular progress reviews</a:t>
            </a:r>
            <a:r>
              <a:rPr lang="en-US" sz="1200" dirty="0"/>
              <a:t> and </a:t>
            </a:r>
            <a:r>
              <a:rPr lang="en-US" sz="1200" b="1" dirty="0"/>
              <a:t>Agile sprints</a:t>
            </a:r>
            <a:r>
              <a:rPr lang="en-US" sz="1200" dirty="0"/>
              <a:t> to break tasks into smaller, manageable components.</a:t>
            </a:r>
          </a:p>
          <a:p>
            <a:pPr>
              <a:lnSpc>
                <a:spcPct val="120000"/>
              </a:lnSpc>
              <a:spcBef>
                <a:spcPts val="0"/>
              </a:spcBef>
              <a:buFont typeface="Arial" panose="020B0604020202020204" pitchFamily="34" charset="0"/>
              <a:buChar char="•"/>
            </a:pPr>
            <a:r>
              <a:rPr lang="en-US" sz="1200" dirty="0"/>
              <a:t>Ensure clear communication among team members to identify roadblocks early.</a:t>
            </a:r>
          </a:p>
          <a:p>
            <a:pPr>
              <a:lnSpc>
                <a:spcPct val="120000"/>
              </a:lnSpc>
              <a:spcBef>
                <a:spcPts val="0"/>
              </a:spcBef>
              <a:buFont typeface="Arial" panose="020B0604020202020204" pitchFamily="34" charset="0"/>
              <a:buChar char="•"/>
            </a:pPr>
            <a:r>
              <a:rPr lang="en-US" sz="1200" dirty="0"/>
              <a:t>Use project management tools to track progress and timelines effectively.</a:t>
            </a:r>
          </a:p>
        </p:txBody>
      </p:sp>
      <p:sp>
        <p:nvSpPr>
          <p:cNvPr id="18" name="Місце для вмісту 5">
            <a:extLst>
              <a:ext uri="{FF2B5EF4-FFF2-40B4-BE49-F238E27FC236}">
                <a16:creationId xmlns:a16="http://schemas.microsoft.com/office/drawing/2014/main" id="{771B0597-6A37-88EC-32D5-649719208043}"/>
              </a:ext>
            </a:extLst>
          </p:cNvPr>
          <p:cNvSpPr txBox="1">
            <a:spLocks/>
          </p:cNvSpPr>
          <p:nvPr/>
        </p:nvSpPr>
        <p:spPr>
          <a:xfrm>
            <a:off x="4488915" y="4279901"/>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200" b="1" dirty="0"/>
              <a:t>Mitigation Strategy</a:t>
            </a:r>
            <a:r>
              <a:rPr lang="en-US" sz="1200" dirty="0"/>
              <a:t>:</a:t>
            </a:r>
          </a:p>
          <a:p>
            <a:pPr>
              <a:spcBef>
                <a:spcPts val="0"/>
              </a:spcBef>
              <a:buFont typeface="Arial" panose="020B0604020202020204" pitchFamily="34" charset="0"/>
              <a:buChar char="•"/>
            </a:pPr>
            <a:r>
              <a:rPr lang="en-US" sz="1200" dirty="0"/>
              <a:t>Perform </a:t>
            </a:r>
            <a:r>
              <a:rPr lang="en-US" sz="1200" b="1" dirty="0"/>
              <a:t>early integration testing</a:t>
            </a:r>
            <a:r>
              <a:rPr lang="en-US" sz="1200" dirty="0"/>
              <a:t> during the initial development stages.</a:t>
            </a:r>
          </a:p>
          <a:p>
            <a:pPr>
              <a:spcBef>
                <a:spcPts val="0"/>
              </a:spcBef>
              <a:buFont typeface="Arial" panose="020B0604020202020204" pitchFamily="34" charset="0"/>
              <a:buChar char="•"/>
            </a:pPr>
            <a:r>
              <a:rPr lang="en-US" sz="1200" dirty="0"/>
              <a:t>Collaborate with all stakeholders (developers, testers, etc.) to ensure clear documentation of integration points.</a:t>
            </a:r>
          </a:p>
          <a:p>
            <a:pPr>
              <a:spcBef>
                <a:spcPts val="0"/>
              </a:spcBef>
              <a:buFont typeface="Arial" panose="020B0604020202020204" pitchFamily="34" charset="0"/>
              <a:buChar char="•"/>
            </a:pPr>
            <a:r>
              <a:rPr lang="en-US" sz="1200" dirty="0"/>
              <a:t>Use automated testing tools to detect and address integration issues quickly.</a:t>
            </a:r>
          </a:p>
        </p:txBody>
      </p:sp>
      <p:sp>
        <p:nvSpPr>
          <p:cNvPr id="19" name="Місце для вмісту 7">
            <a:extLst>
              <a:ext uri="{FF2B5EF4-FFF2-40B4-BE49-F238E27FC236}">
                <a16:creationId xmlns:a16="http://schemas.microsoft.com/office/drawing/2014/main" id="{317CE3A1-BECE-7F64-475B-FAE66E2CA1CB}"/>
              </a:ext>
            </a:extLst>
          </p:cNvPr>
          <p:cNvSpPr txBox="1">
            <a:spLocks/>
          </p:cNvSpPr>
          <p:nvPr/>
        </p:nvSpPr>
        <p:spPr>
          <a:xfrm>
            <a:off x="7907671" y="4162028"/>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pPr>
              <a:buFont typeface="Arial" panose="020B0604020202020204" pitchFamily="34" charset="0"/>
              <a:buChar char="•"/>
            </a:pPr>
            <a:r>
              <a:rPr lang="en-US" sz="1200" dirty="0"/>
              <a:t>Hire </a:t>
            </a:r>
            <a:r>
              <a:rPr lang="en-US" sz="1200" b="1" dirty="0"/>
              <a:t>additional developers or subcontractors</a:t>
            </a:r>
            <a:r>
              <a:rPr lang="en-US" sz="1200" dirty="0"/>
              <a:t> to fill resource gaps quickly.</a:t>
            </a:r>
          </a:p>
          <a:p>
            <a:pPr>
              <a:buFont typeface="Arial" panose="020B0604020202020204" pitchFamily="34" charset="0"/>
              <a:buChar char="•"/>
            </a:pPr>
            <a:r>
              <a:rPr lang="en-US" sz="1200" dirty="0"/>
              <a:t>Offer training to upskill existing team members to handle technical tasks.</a:t>
            </a:r>
          </a:p>
          <a:p>
            <a:pPr>
              <a:buFont typeface="Arial" panose="020B0604020202020204" pitchFamily="34" charset="0"/>
              <a:buChar char="•"/>
            </a:pPr>
            <a:r>
              <a:rPr lang="en-US" sz="1200" dirty="0"/>
              <a:t>Collaborate with freelance platforms to access on-demand talent when necessary.</a:t>
            </a:r>
          </a:p>
        </p:txBody>
      </p:sp>
    </p:spTree>
    <p:extLst>
      <p:ext uri="{BB962C8B-B14F-4D97-AF65-F5344CB8AC3E}">
        <p14:creationId xmlns:p14="http://schemas.microsoft.com/office/powerpoint/2010/main" val="194426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8789-B619-B317-E173-EF79ED6AF75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A73D06-BB5A-4A16-FD38-FD10A7EE1A56}"/>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C6BCD9E9-08A8-0FDE-0721-159BF87DA12D}"/>
              </a:ext>
            </a:extLst>
          </p:cNvPr>
          <p:cNvSpPr>
            <a:spLocks noGrp="1"/>
          </p:cNvSpPr>
          <p:nvPr>
            <p:ph type="body" idx="1"/>
          </p:nvPr>
        </p:nvSpPr>
        <p:spPr>
          <a:xfrm>
            <a:off x="1084354" y="1304530"/>
            <a:ext cx="2882475" cy="823912"/>
          </a:xfrm>
        </p:spPr>
        <p:txBody>
          <a:bodyPr/>
          <a:lstStyle/>
          <a:p>
            <a:r>
              <a:rPr lang="pl-PL" dirty="0"/>
              <a:t>Poor UX/UI Quality</a:t>
            </a:r>
            <a:endParaRPr lang="uk-UA" dirty="0"/>
          </a:p>
        </p:txBody>
      </p:sp>
      <p:sp>
        <p:nvSpPr>
          <p:cNvPr id="4" name="Місце для вмісту 3">
            <a:extLst>
              <a:ext uri="{FF2B5EF4-FFF2-40B4-BE49-F238E27FC236}">
                <a16:creationId xmlns:a16="http://schemas.microsoft.com/office/drawing/2014/main" id="{B08F372F-A761-B396-3E1B-0B19D06A0C1F}"/>
              </a:ext>
            </a:extLst>
          </p:cNvPr>
          <p:cNvSpPr>
            <a:spLocks noGrp="1"/>
          </p:cNvSpPr>
          <p:nvPr>
            <p:ph sz="half" idx="2"/>
          </p:nvPr>
        </p:nvSpPr>
        <p:spPr>
          <a:xfrm>
            <a:off x="1084354" y="2319735"/>
            <a:ext cx="2882475" cy="1842293"/>
          </a:xfrm>
        </p:spPr>
        <p:txBody>
          <a:bodyPr>
            <a:normAutofit/>
          </a:bodyPr>
          <a:lstStyle/>
          <a:p>
            <a:r>
              <a:rPr lang="en-US" b="1" dirty="0"/>
              <a:t>Impact</a:t>
            </a:r>
            <a:r>
              <a:rPr lang="en-US" dirty="0"/>
              <a:t>:</a:t>
            </a:r>
            <a:br>
              <a:rPr lang="en-US" dirty="0"/>
            </a:br>
            <a:r>
              <a:rPr lang="en-US" dirty="0"/>
              <a:t>A poor user experience (UX) and user interface (UI) can result in user frustration, lower adoption rates, and a high churn rate. It may harm the app's reputation and reduce revenue.</a:t>
            </a:r>
            <a:endParaRPr lang="uk-UA" dirty="0"/>
          </a:p>
        </p:txBody>
      </p:sp>
      <p:sp>
        <p:nvSpPr>
          <p:cNvPr id="5" name="Місце для тексту 4">
            <a:extLst>
              <a:ext uri="{FF2B5EF4-FFF2-40B4-BE49-F238E27FC236}">
                <a16:creationId xmlns:a16="http://schemas.microsoft.com/office/drawing/2014/main" id="{01341A2E-DAC2-E5C0-5D45-205BE8040C73}"/>
              </a:ext>
            </a:extLst>
          </p:cNvPr>
          <p:cNvSpPr>
            <a:spLocks noGrp="1"/>
          </p:cNvSpPr>
          <p:nvPr>
            <p:ph type="body" sz="quarter" idx="3"/>
          </p:nvPr>
        </p:nvSpPr>
        <p:spPr>
          <a:xfrm>
            <a:off x="4488915" y="1304530"/>
            <a:ext cx="2896671" cy="823912"/>
          </a:xfrm>
        </p:spPr>
        <p:txBody>
          <a:bodyPr/>
          <a:lstStyle/>
          <a:p>
            <a:r>
              <a:rPr lang="pl-PL" dirty="0"/>
              <a:t>Low Number of Users</a:t>
            </a:r>
            <a:endParaRPr lang="uk-UA" dirty="0"/>
          </a:p>
        </p:txBody>
      </p:sp>
      <p:sp>
        <p:nvSpPr>
          <p:cNvPr id="6" name="Місце для вмісту 5">
            <a:extLst>
              <a:ext uri="{FF2B5EF4-FFF2-40B4-BE49-F238E27FC236}">
                <a16:creationId xmlns:a16="http://schemas.microsoft.com/office/drawing/2014/main" id="{9100A834-4F8B-22D1-1880-A9AE61A234D8}"/>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Low user acquisition can lead to revenue loss, poor product adoption, and eventual project failure if user growth is not achieved.</a:t>
            </a:r>
            <a:endParaRPr lang="uk-UA" dirty="0"/>
          </a:p>
        </p:txBody>
      </p:sp>
      <p:sp>
        <p:nvSpPr>
          <p:cNvPr id="7" name="Місце для тексту 6">
            <a:extLst>
              <a:ext uri="{FF2B5EF4-FFF2-40B4-BE49-F238E27FC236}">
                <a16:creationId xmlns:a16="http://schemas.microsoft.com/office/drawing/2014/main" id="{24F3CA5F-3048-C7E0-5091-89677B4ABE6E}"/>
              </a:ext>
            </a:extLst>
          </p:cNvPr>
          <p:cNvSpPr>
            <a:spLocks noGrp="1"/>
          </p:cNvSpPr>
          <p:nvPr>
            <p:ph type="body" idx="13"/>
          </p:nvPr>
        </p:nvSpPr>
        <p:spPr>
          <a:xfrm>
            <a:off x="7907670" y="1304530"/>
            <a:ext cx="3249280" cy="823912"/>
          </a:xfrm>
        </p:spPr>
        <p:txBody>
          <a:bodyPr/>
          <a:lstStyle/>
          <a:p>
            <a:r>
              <a:rPr lang="pl-PL" dirty="0"/>
              <a:t>Offline Functionality Issues</a:t>
            </a:r>
            <a:endParaRPr lang="uk-UA" dirty="0"/>
          </a:p>
        </p:txBody>
      </p:sp>
      <p:sp>
        <p:nvSpPr>
          <p:cNvPr id="8" name="Місце для вмісту 7">
            <a:extLst>
              <a:ext uri="{FF2B5EF4-FFF2-40B4-BE49-F238E27FC236}">
                <a16:creationId xmlns:a16="http://schemas.microsoft.com/office/drawing/2014/main" id="{3D6BC546-EA84-8ADE-72D7-6CFECD0D0998}"/>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Limited functionality when offline can result in user dissatisfaction, particularly for users with inconsistent internet access, and may cause reduced app usage.</a:t>
            </a:r>
            <a:endParaRPr lang="uk-UA" dirty="0"/>
          </a:p>
        </p:txBody>
      </p:sp>
      <p:sp>
        <p:nvSpPr>
          <p:cNvPr id="17" name="Місце для вмісту 3">
            <a:extLst>
              <a:ext uri="{FF2B5EF4-FFF2-40B4-BE49-F238E27FC236}">
                <a16:creationId xmlns:a16="http://schemas.microsoft.com/office/drawing/2014/main" id="{BCAD3245-D2A9-71F3-E977-03C81BA9378D}"/>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r>
              <a:rPr lang="en-US" sz="1200" dirty="0"/>
              <a:t>Conduct </a:t>
            </a:r>
            <a:r>
              <a:rPr lang="en-US" sz="1200" b="1" dirty="0"/>
              <a:t>UX research</a:t>
            </a:r>
            <a:r>
              <a:rPr lang="en-US" sz="1200" dirty="0"/>
              <a:t> and iterative </a:t>
            </a:r>
            <a:r>
              <a:rPr lang="en-US" sz="1200" b="1" dirty="0"/>
              <a:t>testing</a:t>
            </a:r>
            <a:r>
              <a:rPr lang="en-US" sz="1200" dirty="0"/>
              <a:t> with MVP (Minimum Viable Product) users.</a:t>
            </a:r>
          </a:p>
          <a:p>
            <a:pPr>
              <a:buFont typeface="Arial" panose="020B0604020202020204" pitchFamily="34" charset="0"/>
              <a:buChar char="•"/>
            </a:pPr>
            <a:r>
              <a:rPr lang="en-US" sz="1200" dirty="0"/>
              <a:t>Gather user feedback to understand pain points and areas for improvement.</a:t>
            </a:r>
          </a:p>
          <a:p>
            <a:pPr>
              <a:buFont typeface="Arial" panose="020B0604020202020204" pitchFamily="34" charset="0"/>
              <a:buChar char="•"/>
            </a:pPr>
            <a:r>
              <a:rPr lang="en-US" sz="1200" dirty="0"/>
              <a:t>Apply design best practices and collaborate with experienced UX/UI designers.</a:t>
            </a:r>
          </a:p>
        </p:txBody>
      </p:sp>
      <p:sp>
        <p:nvSpPr>
          <p:cNvPr id="18" name="Місце для вмісту 5">
            <a:extLst>
              <a:ext uri="{FF2B5EF4-FFF2-40B4-BE49-F238E27FC236}">
                <a16:creationId xmlns:a16="http://schemas.microsoft.com/office/drawing/2014/main" id="{41F56F64-FC90-B2A8-898B-0097348B1F6B}"/>
              </a:ext>
            </a:extLst>
          </p:cNvPr>
          <p:cNvSpPr txBox="1">
            <a:spLocks/>
          </p:cNvSpPr>
          <p:nvPr/>
        </p:nvSpPr>
        <p:spPr>
          <a:xfrm>
            <a:off x="4488915" y="4162027"/>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Mitigation Strategy</a:t>
            </a:r>
            <a:r>
              <a:rPr lang="en-US" sz="1300" dirty="0"/>
              <a:t>:</a:t>
            </a:r>
          </a:p>
          <a:p>
            <a:r>
              <a:rPr lang="en-US" sz="1300" dirty="0"/>
              <a:t>Launch </a:t>
            </a:r>
            <a:r>
              <a:rPr lang="en-US" sz="1300" b="1" dirty="0"/>
              <a:t>marketing and promotional campaigns</a:t>
            </a:r>
            <a:r>
              <a:rPr lang="en-US" sz="1300" dirty="0"/>
              <a:t> to attract users.</a:t>
            </a:r>
          </a:p>
          <a:p>
            <a:pPr>
              <a:buFont typeface="Arial" panose="020B0604020202020204" pitchFamily="34" charset="0"/>
              <a:buChar char="•"/>
            </a:pPr>
            <a:r>
              <a:rPr lang="en-US" sz="1300" dirty="0"/>
              <a:t>Use targeted advertising on social media and other platforms to reach the right audience.</a:t>
            </a:r>
          </a:p>
          <a:p>
            <a:pPr>
              <a:buFont typeface="Arial" panose="020B0604020202020204" pitchFamily="34" charset="0"/>
              <a:buChar char="•"/>
            </a:pPr>
            <a:r>
              <a:rPr lang="en-US" sz="1300" dirty="0"/>
              <a:t>Offer incentives such as discounts, free trials, or referral bonuses to encourage user growth.</a:t>
            </a:r>
          </a:p>
        </p:txBody>
      </p:sp>
      <p:sp>
        <p:nvSpPr>
          <p:cNvPr id="19" name="Місце для вмісту 7">
            <a:extLst>
              <a:ext uri="{FF2B5EF4-FFF2-40B4-BE49-F238E27FC236}">
                <a16:creationId xmlns:a16="http://schemas.microsoft.com/office/drawing/2014/main" id="{FCD6B9FA-AAF1-62B8-F6BC-280A4513F1D4}"/>
              </a:ext>
            </a:extLst>
          </p:cNvPr>
          <p:cNvSpPr txBox="1">
            <a:spLocks/>
          </p:cNvSpPr>
          <p:nvPr/>
        </p:nvSpPr>
        <p:spPr>
          <a:xfrm>
            <a:off x="7907671" y="4162028"/>
            <a:ext cx="2882475" cy="248919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Mitigation Strategy</a:t>
            </a:r>
            <a:r>
              <a:rPr lang="en-US" sz="1600" dirty="0"/>
              <a:t>:</a:t>
            </a:r>
          </a:p>
          <a:p>
            <a:r>
              <a:rPr lang="en-US" sz="1600" dirty="0"/>
              <a:t>Conduct </a:t>
            </a:r>
            <a:r>
              <a:rPr lang="en-US" sz="1600" b="1" dirty="0"/>
              <a:t>tests for users with limited access</a:t>
            </a:r>
            <a:r>
              <a:rPr lang="en-US" sz="1600" dirty="0"/>
              <a:t> to evaluate offline performance.</a:t>
            </a:r>
          </a:p>
          <a:p>
            <a:pPr>
              <a:buFont typeface="Arial" panose="020B0604020202020204" pitchFamily="34" charset="0"/>
              <a:buChar char="•"/>
            </a:pPr>
            <a:r>
              <a:rPr lang="en-US" sz="1600" dirty="0"/>
              <a:t>Design key functionalities to work seamlessly in offline mode and sync data once online.</a:t>
            </a:r>
          </a:p>
          <a:p>
            <a:pPr>
              <a:buFont typeface="Arial" panose="020B0604020202020204" pitchFamily="34" charset="0"/>
              <a:buChar char="•"/>
            </a:pPr>
            <a:r>
              <a:rPr lang="en-US" sz="1600" dirty="0"/>
              <a:t>Improve caching mechanisms to enhance the user experience in offline scenarios.</a:t>
            </a:r>
          </a:p>
        </p:txBody>
      </p:sp>
    </p:spTree>
    <p:extLst>
      <p:ext uri="{BB962C8B-B14F-4D97-AF65-F5344CB8AC3E}">
        <p14:creationId xmlns:p14="http://schemas.microsoft.com/office/powerpoint/2010/main" val="2507022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22D9731-AED0-3EFC-C1B3-5E370693D7F9}"/>
              </a:ext>
            </a:extLst>
          </p:cNvPr>
          <p:cNvSpPr>
            <a:spLocks noGrp="1"/>
          </p:cNvSpPr>
          <p:nvPr>
            <p:ph type="title"/>
          </p:nvPr>
        </p:nvSpPr>
        <p:spPr>
          <a:xfrm>
            <a:off x="1885156" y="892177"/>
            <a:ext cx="8421688" cy="752473"/>
          </a:xfrm>
        </p:spPr>
        <p:txBody>
          <a:bodyPr/>
          <a:lstStyle/>
          <a:p>
            <a:r>
              <a:rPr lang="pl-PL" dirty="0"/>
              <a:t>Tooling Selection and Justification</a:t>
            </a:r>
            <a:endParaRPr lang="uk-UA" dirty="0"/>
          </a:p>
        </p:txBody>
      </p:sp>
      <p:sp>
        <p:nvSpPr>
          <p:cNvPr id="5" name="Місце для тексту 4">
            <a:extLst>
              <a:ext uri="{FF2B5EF4-FFF2-40B4-BE49-F238E27FC236}">
                <a16:creationId xmlns:a16="http://schemas.microsoft.com/office/drawing/2014/main" id="{05D04006-0B7E-19FF-6754-854F83969687}"/>
              </a:ext>
            </a:extLst>
          </p:cNvPr>
          <p:cNvSpPr>
            <a:spLocks noGrp="1"/>
          </p:cNvSpPr>
          <p:nvPr>
            <p:ph type="body" idx="17"/>
          </p:nvPr>
        </p:nvSpPr>
        <p:spPr>
          <a:xfrm>
            <a:off x="838200" y="1757236"/>
            <a:ext cx="2330726" cy="316039"/>
          </a:xfrm>
        </p:spPr>
        <p:txBody>
          <a:bodyPr/>
          <a:lstStyle/>
          <a:p>
            <a:r>
              <a:rPr lang="pl-PL" dirty="0"/>
              <a:t>JavaScript</a:t>
            </a:r>
            <a:endParaRPr lang="uk-UA" dirty="0"/>
          </a:p>
        </p:txBody>
      </p:sp>
      <p:sp>
        <p:nvSpPr>
          <p:cNvPr id="6" name="Місце для вмісту 5">
            <a:extLst>
              <a:ext uri="{FF2B5EF4-FFF2-40B4-BE49-F238E27FC236}">
                <a16:creationId xmlns:a16="http://schemas.microsoft.com/office/drawing/2014/main" id="{0F4A4F39-F391-8D18-7F4D-0A25BD58BBEE}"/>
              </a:ext>
            </a:extLst>
          </p:cNvPr>
          <p:cNvSpPr>
            <a:spLocks noGrp="1"/>
          </p:cNvSpPr>
          <p:nvPr>
            <p:ph sz="half" idx="2"/>
          </p:nvPr>
        </p:nvSpPr>
        <p:spPr>
          <a:xfrm>
            <a:off x="838200" y="2193245"/>
            <a:ext cx="2330726" cy="1134155"/>
          </a:xfrm>
        </p:spPr>
        <p:txBody>
          <a:bodyPr/>
          <a:lstStyle/>
          <a:p>
            <a:pPr algn="l"/>
            <a:r>
              <a:rPr lang="en-US" dirty="0"/>
              <a:t>Used for creating a dynamic and responsive frontend.</a:t>
            </a:r>
          </a:p>
        </p:txBody>
      </p:sp>
      <p:sp>
        <p:nvSpPr>
          <p:cNvPr id="9" name="Місце для тексту 8">
            <a:extLst>
              <a:ext uri="{FF2B5EF4-FFF2-40B4-BE49-F238E27FC236}">
                <a16:creationId xmlns:a16="http://schemas.microsoft.com/office/drawing/2014/main" id="{72C66CE2-B427-F5F4-E423-0E861BB4D028}"/>
              </a:ext>
            </a:extLst>
          </p:cNvPr>
          <p:cNvSpPr>
            <a:spLocks noGrp="1"/>
          </p:cNvSpPr>
          <p:nvPr>
            <p:ph type="body" sz="quarter" idx="18"/>
          </p:nvPr>
        </p:nvSpPr>
        <p:spPr>
          <a:xfrm>
            <a:off x="714053" y="3065336"/>
            <a:ext cx="2342205" cy="316039"/>
          </a:xfrm>
        </p:spPr>
        <p:txBody>
          <a:bodyPr/>
          <a:lstStyle/>
          <a:p>
            <a:r>
              <a:rPr lang="en-US" dirty="0"/>
              <a:t>Python</a:t>
            </a:r>
            <a:endParaRPr lang="uk-UA" dirty="0"/>
          </a:p>
        </p:txBody>
      </p:sp>
      <p:sp>
        <p:nvSpPr>
          <p:cNvPr id="10" name="Місце для вмісту 9">
            <a:extLst>
              <a:ext uri="{FF2B5EF4-FFF2-40B4-BE49-F238E27FC236}">
                <a16:creationId xmlns:a16="http://schemas.microsoft.com/office/drawing/2014/main" id="{DCBDF61C-3A95-2A45-3FC1-E0B6AA47F8C9}"/>
              </a:ext>
            </a:extLst>
          </p:cNvPr>
          <p:cNvSpPr>
            <a:spLocks noGrp="1"/>
          </p:cNvSpPr>
          <p:nvPr>
            <p:ph sz="quarter" idx="4"/>
          </p:nvPr>
        </p:nvSpPr>
        <p:spPr>
          <a:xfrm>
            <a:off x="714053" y="3501345"/>
            <a:ext cx="2342205" cy="969055"/>
          </a:xfrm>
        </p:spPr>
        <p:txBody>
          <a:bodyPr/>
          <a:lstStyle/>
          <a:p>
            <a:pPr algn="l"/>
            <a:r>
              <a:rPr lang="en-US" dirty="0"/>
              <a:t>Applied for backend development and data analysis.</a:t>
            </a:r>
            <a:endParaRPr lang="uk-UA" dirty="0"/>
          </a:p>
          <a:p>
            <a:endParaRPr lang="uk-UA" dirty="0"/>
          </a:p>
        </p:txBody>
      </p:sp>
      <p:sp>
        <p:nvSpPr>
          <p:cNvPr id="13" name="Місце для тексту 12">
            <a:extLst>
              <a:ext uri="{FF2B5EF4-FFF2-40B4-BE49-F238E27FC236}">
                <a16:creationId xmlns:a16="http://schemas.microsoft.com/office/drawing/2014/main" id="{2D25042D-F162-0966-55A9-909056083B1B}"/>
              </a:ext>
            </a:extLst>
          </p:cNvPr>
          <p:cNvSpPr>
            <a:spLocks noGrp="1"/>
          </p:cNvSpPr>
          <p:nvPr>
            <p:ph type="body" idx="19"/>
          </p:nvPr>
        </p:nvSpPr>
        <p:spPr>
          <a:xfrm>
            <a:off x="3180405" y="1820736"/>
            <a:ext cx="2330726" cy="316039"/>
          </a:xfrm>
        </p:spPr>
        <p:txBody>
          <a:bodyPr/>
          <a:lstStyle/>
          <a:p>
            <a:r>
              <a:rPr lang="pl-PL" dirty="0"/>
              <a:t>React</a:t>
            </a:r>
            <a:endParaRPr lang="uk-UA" dirty="0"/>
          </a:p>
        </p:txBody>
      </p:sp>
      <p:sp>
        <p:nvSpPr>
          <p:cNvPr id="14" name="Місце для вмісту 13">
            <a:extLst>
              <a:ext uri="{FF2B5EF4-FFF2-40B4-BE49-F238E27FC236}">
                <a16:creationId xmlns:a16="http://schemas.microsoft.com/office/drawing/2014/main" id="{DD71D21B-EAA6-256C-B697-86544A48FD8C}"/>
              </a:ext>
            </a:extLst>
          </p:cNvPr>
          <p:cNvSpPr>
            <a:spLocks noGrp="1"/>
          </p:cNvSpPr>
          <p:nvPr>
            <p:ph sz="half" idx="14"/>
          </p:nvPr>
        </p:nvSpPr>
        <p:spPr>
          <a:xfrm>
            <a:off x="3180405" y="2256745"/>
            <a:ext cx="2330726" cy="3851955"/>
          </a:xfrm>
        </p:spPr>
        <p:txBody>
          <a:bodyPr/>
          <a:lstStyle/>
          <a:p>
            <a:pPr algn="l"/>
            <a:r>
              <a:rPr lang="en-US" dirty="0"/>
              <a:t>A frontend framework for building reusable UI components.</a:t>
            </a:r>
            <a:endParaRPr lang="uk-UA" dirty="0"/>
          </a:p>
          <a:p>
            <a:pPr algn="l"/>
            <a:r>
              <a:rPr lang="en-US" dirty="0"/>
              <a:t>React was chosen because </a:t>
            </a:r>
            <a:r>
              <a:rPr lang="en-US" dirty="0" err="1"/>
              <a:t>SkillForge</a:t>
            </a:r>
            <a:r>
              <a:rPr lang="en-US" dirty="0"/>
              <a:t> is focused on creating an intuitive and personalized interface for users, including features like personalized course recommendations and gamified learning processes.</a:t>
            </a:r>
            <a:endParaRPr lang="uk-UA" dirty="0"/>
          </a:p>
        </p:txBody>
      </p:sp>
      <p:sp>
        <p:nvSpPr>
          <p:cNvPr id="17" name="Місце для тексту 16">
            <a:extLst>
              <a:ext uri="{FF2B5EF4-FFF2-40B4-BE49-F238E27FC236}">
                <a16:creationId xmlns:a16="http://schemas.microsoft.com/office/drawing/2014/main" id="{E1138388-7F88-0991-DF34-DC300CD89CC1}"/>
              </a:ext>
            </a:extLst>
          </p:cNvPr>
          <p:cNvSpPr>
            <a:spLocks noGrp="1"/>
          </p:cNvSpPr>
          <p:nvPr>
            <p:ph type="body" idx="20"/>
          </p:nvPr>
        </p:nvSpPr>
        <p:spPr>
          <a:xfrm>
            <a:off x="5904870" y="1820380"/>
            <a:ext cx="2330726" cy="316039"/>
          </a:xfrm>
        </p:spPr>
        <p:txBody>
          <a:bodyPr/>
          <a:lstStyle/>
          <a:p>
            <a:r>
              <a:rPr lang="pl-PL" dirty="0"/>
              <a:t>Django</a:t>
            </a:r>
            <a:endParaRPr lang="uk-UA" dirty="0"/>
          </a:p>
        </p:txBody>
      </p:sp>
      <p:sp>
        <p:nvSpPr>
          <p:cNvPr id="18" name="Місце для вмісту 17">
            <a:extLst>
              <a:ext uri="{FF2B5EF4-FFF2-40B4-BE49-F238E27FC236}">
                <a16:creationId xmlns:a16="http://schemas.microsoft.com/office/drawing/2014/main" id="{9E438C28-DA14-7F15-3222-E753266250A1}"/>
              </a:ext>
            </a:extLst>
          </p:cNvPr>
          <p:cNvSpPr>
            <a:spLocks noGrp="1"/>
          </p:cNvSpPr>
          <p:nvPr>
            <p:ph sz="half" idx="16"/>
          </p:nvPr>
        </p:nvSpPr>
        <p:spPr>
          <a:xfrm>
            <a:off x="5904870" y="2256389"/>
            <a:ext cx="2330726" cy="3851955"/>
          </a:xfrm>
        </p:spPr>
        <p:txBody>
          <a:bodyPr/>
          <a:lstStyle/>
          <a:p>
            <a:pPr algn="l"/>
            <a:r>
              <a:rPr lang="en-US" dirty="0"/>
              <a:t>A backend framework ensuring security and development efficiency.</a:t>
            </a:r>
            <a:endParaRPr lang="uk-UA" dirty="0"/>
          </a:p>
          <a:p>
            <a:pPr algn="l"/>
            <a:r>
              <a:rPr lang="en-US" dirty="0"/>
              <a:t>Django provides robust security and scalability, which is critical for </a:t>
            </a:r>
            <a:r>
              <a:rPr lang="en-US" dirty="0" err="1"/>
              <a:t>SkillForge</a:t>
            </a:r>
            <a:r>
              <a:rPr lang="en-US" dirty="0"/>
              <a:t> to protect user data (especially for personalized recommendations and payments).</a:t>
            </a:r>
            <a:endParaRPr lang="uk-UA" dirty="0"/>
          </a:p>
        </p:txBody>
      </p:sp>
      <p:sp>
        <p:nvSpPr>
          <p:cNvPr id="24" name="Місце для тексту 16">
            <a:extLst>
              <a:ext uri="{FF2B5EF4-FFF2-40B4-BE49-F238E27FC236}">
                <a16:creationId xmlns:a16="http://schemas.microsoft.com/office/drawing/2014/main" id="{67449DA5-6CF5-1CD0-DEA9-C780A1C4BCDB}"/>
              </a:ext>
            </a:extLst>
          </p:cNvPr>
          <p:cNvSpPr txBox="1">
            <a:spLocks/>
          </p:cNvSpPr>
          <p:nvPr/>
        </p:nvSpPr>
        <p:spPr>
          <a:xfrm>
            <a:off x="8629335" y="1820380"/>
            <a:ext cx="2330726" cy="31603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dirty="0"/>
              <a:t>Visual Studio Code</a:t>
            </a:r>
            <a:endParaRPr lang="uk-UA" dirty="0"/>
          </a:p>
        </p:txBody>
      </p:sp>
      <p:sp>
        <p:nvSpPr>
          <p:cNvPr id="25" name="Місце для вмісту 17">
            <a:extLst>
              <a:ext uri="{FF2B5EF4-FFF2-40B4-BE49-F238E27FC236}">
                <a16:creationId xmlns:a16="http://schemas.microsoft.com/office/drawing/2014/main" id="{5EDF01F8-1849-C214-3CA3-192BD13BF649}"/>
              </a:ext>
            </a:extLst>
          </p:cNvPr>
          <p:cNvSpPr txBox="1">
            <a:spLocks/>
          </p:cNvSpPr>
          <p:nvPr/>
        </p:nvSpPr>
        <p:spPr>
          <a:xfrm>
            <a:off x="8629335" y="2256389"/>
            <a:ext cx="2330726" cy="3851955"/>
          </a:xfrm>
          <a:prstGeom prst="rect">
            <a:avLst/>
          </a:prstGeom>
        </p:spPr>
        <p:txBody>
          <a:bodyPr vert="horz" lIns="0" tIns="45720" rIns="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The primary development environment, thanks to its user-friendly interface and extensions</a:t>
            </a:r>
            <a:r>
              <a:rPr lang="uk-UA" dirty="0"/>
              <a:t>.</a:t>
            </a:r>
          </a:p>
          <a:p>
            <a:pPr algn="l"/>
            <a:r>
              <a:rPr lang="en-US" dirty="0"/>
              <a:t>VS Code supports extensions for JavaScript, Python, and Git, which are essential for seamless development in the </a:t>
            </a:r>
            <a:r>
              <a:rPr lang="en-US" dirty="0" err="1"/>
              <a:t>SkillForge</a:t>
            </a:r>
            <a:r>
              <a:rPr lang="en-US" dirty="0"/>
              <a:t> environment.</a:t>
            </a:r>
            <a:endParaRPr lang="uk-UA" dirty="0"/>
          </a:p>
        </p:txBody>
      </p:sp>
      <p:sp>
        <p:nvSpPr>
          <p:cNvPr id="26" name="Місце для тексту 4">
            <a:extLst>
              <a:ext uri="{FF2B5EF4-FFF2-40B4-BE49-F238E27FC236}">
                <a16:creationId xmlns:a16="http://schemas.microsoft.com/office/drawing/2014/main" id="{F451DFB9-ADB5-9E6C-1D2E-52496B5D64F6}"/>
              </a:ext>
            </a:extLst>
          </p:cNvPr>
          <p:cNvSpPr txBox="1">
            <a:spLocks/>
          </p:cNvSpPr>
          <p:nvPr/>
        </p:nvSpPr>
        <p:spPr>
          <a:xfrm>
            <a:off x="737011" y="4320332"/>
            <a:ext cx="2330726" cy="31603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a:t>Discord </a:t>
            </a:r>
          </a:p>
        </p:txBody>
      </p:sp>
      <p:sp>
        <p:nvSpPr>
          <p:cNvPr id="27" name="Місце для вмісту 5">
            <a:extLst>
              <a:ext uri="{FF2B5EF4-FFF2-40B4-BE49-F238E27FC236}">
                <a16:creationId xmlns:a16="http://schemas.microsoft.com/office/drawing/2014/main" id="{EEC9CB84-7962-2346-7F8E-F030A7727D84}"/>
              </a:ext>
            </a:extLst>
          </p:cNvPr>
          <p:cNvSpPr txBox="1">
            <a:spLocks/>
          </p:cNvSpPr>
          <p:nvPr/>
        </p:nvSpPr>
        <p:spPr>
          <a:xfrm>
            <a:off x="737011" y="4756341"/>
            <a:ext cx="2330726" cy="1134155"/>
          </a:xfrm>
          <a:prstGeom prst="rect">
            <a:avLst/>
          </a:prstGeom>
        </p:spPr>
        <p:txBody>
          <a:bodyPr vert="horz" lIns="0" tIns="45720" rIns="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t>For team communication, virtual meetings and discussions.</a:t>
            </a:r>
            <a:endParaRPr lang="en-US" dirty="0"/>
          </a:p>
        </p:txBody>
      </p:sp>
    </p:spTree>
    <p:extLst>
      <p:ext uri="{BB962C8B-B14F-4D97-AF65-F5344CB8AC3E}">
        <p14:creationId xmlns:p14="http://schemas.microsoft.com/office/powerpoint/2010/main" val="1143068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195A2-23AC-4AF6-3379-80A87E05D558}"/>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55621710-E8E4-B4B4-405A-683132934DB4}"/>
              </a:ext>
            </a:extLst>
          </p:cNvPr>
          <p:cNvSpPr>
            <a:spLocks noGrp="1"/>
          </p:cNvSpPr>
          <p:nvPr>
            <p:ph type="title"/>
          </p:nvPr>
        </p:nvSpPr>
        <p:spPr>
          <a:xfrm>
            <a:off x="1885156" y="892177"/>
            <a:ext cx="8421688" cy="752473"/>
          </a:xfrm>
        </p:spPr>
        <p:txBody>
          <a:bodyPr/>
          <a:lstStyle/>
          <a:p>
            <a:r>
              <a:rPr lang="pl-PL" dirty="0"/>
              <a:t>Tooling Selection and Justification</a:t>
            </a:r>
            <a:endParaRPr lang="uk-UA" dirty="0"/>
          </a:p>
        </p:txBody>
      </p:sp>
      <p:sp>
        <p:nvSpPr>
          <p:cNvPr id="13" name="Місце для тексту 12">
            <a:extLst>
              <a:ext uri="{FF2B5EF4-FFF2-40B4-BE49-F238E27FC236}">
                <a16:creationId xmlns:a16="http://schemas.microsoft.com/office/drawing/2014/main" id="{CA4DE85E-9BA8-1449-4664-4D08BF74ABBA}"/>
              </a:ext>
            </a:extLst>
          </p:cNvPr>
          <p:cNvSpPr>
            <a:spLocks noGrp="1"/>
          </p:cNvSpPr>
          <p:nvPr>
            <p:ph type="body" idx="19"/>
          </p:nvPr>
        </p:nvSpPr>
        <p:spPr>
          <a:xfrm>
            <a:off x="3472505" y="1827086"/>
            <a:ext cx="2330726" cy="316039"/>
          </a:xfrm>
        </p:spPr>
        <p:txBody>
          <a:bodyPr/>
          <a:lstStyle/>
          <a:p>
            <a:r>
              <a:rPr lang="en-US" dirty="0"/>
              <a:t>GitHub Actions</a:t>
            </a:r>
            <a:endParaRPr lang="uk-UA" dirty="0"/>
          </a:p>
        </p:txBody>
      </p:sp>
      <p:sp>
        <p:nvSpPr>
          <p:cNvPr id="14" name="Місце для вмісту 13">
            <a:extLst>
              <a:ext uri="{FF2B5EF4-FFF2-40B4-BE49-F238E27FC236}">
                <a16:creationId xmlns:a16="http://schemas.microsoft.com/office/drawing/2014/main" id="{0DC4EFB6-535B-49DA-274C-83D2E48AFD9A}"/>
              </a:ext>
            </a:extLst>
          </p:cNvPr>
          <p:cNvSpPr>
            <a:spLocks noGrp="1"/>
          </p:cNvSpPr>
          <p:nvPr>
            <p:ph sz="half" idx="14"/>
          </p:nvPr>
        </p:nvSpPr>
        <p:spPr>
          <a:xfrm>
            <a:off x="3472505" y="2263095"/>
            <a:ext cx="2330726" cy="3851955"/>
          </a:xfrm>
        </p:spPr>
        <p:txBody>
          <a:bodyPr>
            <a:normAutofit/>
          </a:bodyPr>
          <a:lstStyle/>
          <a:p>
            <a:pPr algn="l"/>
            <a:r>
              <a:rPr lang="en-US" dirty="0"/>
              <a:t>Automation is key to maintaining high performance for the platform. </a:t>
            </a:r>
            <a:endParaRPr lang="uk-UA" dirty="0"/>
          </a:p>
          <a:p>
            <a:pPr algn="l"/>
            <a:r>
              <a:rPr lang="en-US" dirty="0"/>
              <a:t>GitHub Actions tests updates before release, ensuring users don’t encounter bugs during their learning experience.</a:t>
            </a:r>
          </a:p>
        </p:txBody>
      </p:sp>
      <p:sp>
        <p:nvSpPr>
          <p:cNvPr id="17" name="Місце для тексту 16">
            <a:extLst>
              <a:ext uri="{FF2B5EF4-FFF2-40B4-BE49-F238E27FC236}">
                <a16:creationId xmlns:a16="http://schemas.microsoft.com/office/drawing/2014/main" id="{D4DE4CB4-459A-F5D0-901F-B43B226A73DC}"/>
              </a:ext>
            </a:extLst>
          </p:cNvPr>
          <p:cNvSpPr>
            <a:spLocks noGrp="1"/>
          </p:cNvSpPr>
          <p:nvPr>
            <p:ph type="body" idx="20"/>
          </p:nvPr>
        </p:nvSpPr>
        <p:spPr>
          <a:xfrm>
            <a:off x="6196970" y="1826730"/>
            <a:ext cx="2330726" cy="316039"/>
          </a:xfrm>
        </p:spPr>
        <p:txBody>
          <a:bodyPr/>
          <a:lstStyle/>
          <a:p>
            <a:r>
              <a:rPr lang="pl-PL" dirty="0"/>
              <a:t>Figma</a:t>
            </a:r>
            <a:endParaRPr lang="uk-UA" dirty="0"/>
          </a:p>
        </p:txBody>
      </p:sp>
      <p:sp>
        <p:nvSpPr>
          <p:cNvPr id="18" name="Місце для вмісту 17">
            <a:extLst>
              <a:ext uri="{FF2B5EF4-FFF2-40B4-BE49-F238E27FC236}">
                <a16:creationId xmlns:a16="http://schemas.microsoft.com/office/drawing/2014/main" id="{7C25414B-203D-C1D6-9ACF-8631561A1417}"/>
              </a:ext>
            </a:extLst>
          </p:cNvPr>
          <p:cNvSpPr>
            <a:spLocks noGrp="1"/>
          </p:cNvSpPr>
          <p:nvPr>
            <p:ph sz="half" idx="16"/>
          </p:nvPr>
        </p:nvSpPr>
        <p:spPr>
          <a:xfrm>
            <a:off x="6196970" y="2262739"/>
            <a:ext cx="2330726" cy="3851955"/>
          </a:xfrm>
        </p:spPr>
        <p:txBody>
          <a:bodyPr/>
          <a:lstStyle/>
          <a:p>
            <a:pPr algn="l"/>
            <a:r>
              <a:rPr lang="en-US" dirty="0"/>
              <a:t>Used for creating user interface designs and prototypes.</a:t>
            </a:r>
          </a:p>
          <a:p>
            <a:pPr algn="l"/>
            <a:r>
              <a:rPr lang="en-US" dirty="0"/>
              <a:t>Figma is ideal for designing layouts because </a:t>
            </a:r>
            <a:r>
              <a:rPr lang="en-US" dirty="0" err="1"/>
              <a:t>SkillForge</a:t>
            </a:r>
            <a:r>
              <a:rPr lang="en-US" dirty="0"/>
              <a:t> needs a simple and accessible interface for both mobile and web users to enhance learning engagement.</a:t>
            </a:r>
          </a:p>
          <a:p>
            <a:pPr algn="l"/>
            <a:endParaRPr lang="en-US" dirty="0"/>
          </a:p>
        </p:txBody>
      </p:sp>
      <p:sp>
        <p:nvSpPr>
          <p:cNvPr id="24" name="Місце для тексту 16">
            <a:extLst>
              <a:ext uri="{FF2B5EF4-FFF2-40B4-BE49-F238E27FC236}">
                <a16:creationId xmlns:a16="http://schemas.microsoft.com/office/drawing/2014/main" id="{FBDD36E2-8B23-BDB3-AAD4-953089289F97}"/>
              </a:ext>
            </a:extLst>
          </p:cNvPr>
          <p:cNvSpPr txBox="1">
            <a:spLocks/>
          </p:cNvSpPr>
          <p:nvPr/>
        </p:nvSpPr>
        <p:spPr>
          <a:xfrm>
            <a:off x="8921435" y="1826730"/>
            <a:ext cx="2330726" cy="316039"/>
          </a:xfrm>
          <a:prstGeom prst="rect">
            <a:avLst/>
          </a:prstGeom>
        </p:spPr>
        <p:txBody>
          <a:bodyPr vert="horz" lIns="0" tIns="45720" rIns="0" bIns="45720" rtlCol="0" anchor="b">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lumMod val="75000"/>
                    <a:lumOff val="25000"/>
                  </a:schemeClr>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pl-PL" dirty="0"/>
              <a:t>Jira</a:t>
            </a:r>
            <a:r>
              <a:rPr lang="en-US" dirty="0"/>
              <a:t> + Trello</a:t>
            </a:r>
            <a:endParaRPr lang="uk-UA" dirty="0"/>
          </a:p>
        </p:txBody>
      </p:sp>
      <p:sp>
        <p:nvSpPr>
          <p:cNvPr id="25" name="Місце для вмісту 17">
            <a:extLst>
              <a:ext uri="{FF2B5EF4-FFF2-40B4-BE49-F238E27FC236}">
                <a16:creationId xmlns:a16="http://schemas.microsoft.com/office/drawing/2014/main" id="{00D1455C-CD2D-F896-50BD-3B2392A86041}"/>
              </a:ext>
            </a:extLst>
          </p:cNvPr>
          <p:cNvSpPr txBox="1">
            <a:spLocks/>
          </p:cNvSpPr>
          <p:nvPr/>
        </p:nvSpPr>
        <p:spPr>
          <a:xfrm>
            <a:off x="8921435" y="2262739"/>
            <a:ext cx="2330726" cy="3851955"/>
          </a:xfrm>
          <a:prstGeom prst="rect">
            <a:avLst/>
          </a:prstGeom>
        </p:spPr>
        <p:txBody>
          <a:bodyPr vert="horz" lIns="0" tIns="45720" rIns="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t>For tracking tasks and project progress.</a:t>
            </a:r>
          </a:p>
          <a:p>
            <a:pPr algn="l"/>
            <a:r>
              <a:rPr lang="en-US" dirty="0"/>
              <a:t>Jira handles larger tasks and milestones, while Trello is used for day-to-day task management in </a:t>
            </a:r>
            <a:r>
              <a:rPr lang="en-US" dirty="0" err="1"/>
              <a:t>SkillForge</a:t>
            </a:r>
            <a:r>
              <a:rPr lang="en-US" dirty="0"/>
              <a:t>, ensuring efficient progress tracking. </a:t>
            </a:r>
            <a:endParaRPr lang="uk-UA" dirty="0"/>
          </a:p>
        </p:txBody>
      </p:sp>
      <p:sp>
        <p:nvSpPr>
          <p:cNvPr id="4" name="Місце для тексту 3">
            <a:extLst>
              <a:ext uri="{FF2B5EF4-FFF2-40B4-BE49-F238E27FC236}">
                <a16:creationId xmlns:a16="http://schemas.microsoft.com/office/drawing/2014/main" id="{3A2B8D60-B9B1-F838-78F1-F64FA0171595}"/>
              </a:ext>
            </a:extLst>
          </p:cNvPr>
          <p:cNvSpPr>
            <a:spLocks noGrp="1"/>
          </p:cNvSpPr>
          <p:nvPr>
            <p:ph type="body" idx="17"/>
          </p:nvPr>
        </p:nvSpPr>
        <p:spPr>
          <a:xfrm>
            <a:off x="748040" y="1826730"/>
            <a:ext cx="2330726" cy="316039"/>
          </a:xfrm>
        </p:spPr>
        <p:txBody>
          <a:bodyPr/>
          <a:lstStyle/>
          <a:p>
            <a:r>
              <a:rPr lang="pl-PL" dirty="0"/>
              <a:t>Git + GitHub</a:t>
            </a:r>
            <a:endParaRPr lang="uk-UA" dirty="0"/>
          </a:p>
        </p:txBody>
      </p:sp>
      <p:sp>
        <p:nvSpPr>
          <p:cNvPr id="8" name="Місце для вмісту 7">
            <a:extLst>
              <a:ext uri="{FF2B5EF4-FFF2-40B4-BE49-F238E27FC236}">
                <a16:creationId xmlns:a16="http://schemas.microsoft.com/office/drawing/2014/main" id="{9EBD007A-4C7A-DC50-C9C3-1CF088FA3946}"/>
              </a:ext>
            </a:extLst>
          </p:cNvPr>
          <p:cNvSpPr>
            <a:spLocks noGrp="1"/>
          </p:cNvSpPr>
          <p:nvPr>
            <p:ph sz="half" idx="2"/>
          </p:nvPr>
        </p:nvSpPr>
        <p:spPr>
          <a:xfrm>
            <a:off x="748040" y="2324850"/>
            <a:ext cx="2330726" cy="3193300"/>
          </a:xfrm>
        </p:spPr>
        <p:txBody>
          <a:bodyPr/>
          <a:lstStyle/>
          <a:p>
            <a:pPr algn="l"/>
            <a:r>
              <a:rPr lang="en-US" dirty="0"/>
              <a:t>Reliable version control is necessary for </a:t>
            </a:r>
            <a:r>
              <a:rPr lang="en-US" dirty="0" err="1"/>
              <a:t>SkillForge</a:t>
            </a:r>
            <a:r>
              <a:rPr lang="en-US" dirty="0"/>
              <a:t>, as the project involves multiple developers collaborating on a complex platform.</a:t>
            </a:r>
          </a:p>
          <a:p>
            <a:endParaRPr lang="uk-UA" dirty="0"/>
          </a:p>
        </p:txBody>
      </p:sp>
    </p:spTree>
    <p:extLst>
      <p:ext uri="{BB962C8B-B14F-4D97-AF65-F5344CB8AC3E}">
        <p14:creationId xmlns:p14="http://schemas.microsoft.com/office/powerpoint/2010/main" val="2622619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4031873"/>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p>
          <a:p>
            <a:r>
              <a:rPr lang="en-US" sz="2000" dirty="0"/>
              <a:t>Use Cases for the </a:t>
            </a:r>
            <a:r>
              <a:rPr lang="en-US" sz="2000" dirty="0" err="1"/>
              <a:t>SkillForge</a:t>
            </a:r>
            <a:r>
              <a:rPr lang="en-US" sz="2000" dirty="0"/>
              <a:t> Platform</a:t>
            </a:r>
          </a:p>
          <a:p>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2.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1928</Words>
  <Application>Microsoft Office PowerPoint</Application>
  <PresentationFormat>Широкий екран</PresentationFormat>
  <Paragraphs>251</Paragraphs>
  <Slides>20</Slides>
  <Notes>2</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20</vt:i4>
      </vt:variant>
    </vt:vector>
  </HeadingPairs>
  <TitlesOfParts>
    <vt:vector size="25" baseType="lpstr">
      <vt:lpstr>Aptos</vt: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lpstr>Functional and non-functional requirements</vt:lpstr>
      <vt:lpstr>Functional and non-functional requirements</vt:lpstr>
      <vt:lpstr>Project team</vt:lpstr>
      <vt:lpstr>Project timeline and schedule</vt:lpstr>
      <vt:lpstr>Gantt chart</vt:lpstr>
      <vt:lpstr>Risk assessment and mitigation plan</vt:lpstr>
      <vt:lpstr>Identified Risks with High and Medium Likelihood:</vt:lpstr>
      <vt:lpstr>Identified Risks with High and Medium Likelihood:</vt:lpstr>
      <vt:lpstr>Tooling Selection and Justification</vt:lpstr>
      <vt:lpstr>Tooling Selection and Justification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2025-01-21T23:11:01Z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